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3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0" r:id="rId3"/>
    <p:sldId id="301" r:id="rId4"/>
    <p:sldId id="273" r:id="rId5"/>
    <p:sldId id="274" r:id="rId6"/>
    <p:sldId id="328" r:id="rId7"/>
    <p:sldId id="275" r:id="rId8"/>
    <p:sldId id="278" r:id="rId9"/>
    <p:sldId id="280" r:id="rId10"/>
    <p:sldId id="283" r:id="rId11"/>
    <p:sldId id="285" r:id="rId12"/>
    <p:sldId id="329" r:id="rId13"/>
    <p:sldId id="297" r:id="rId14"/>
    <p:sldId id="312" r:id="rId15"/>
    <p:sldId id="330" r:id="rId16"/>
    <p:sldId id="298" r:id="rId17"/>
    <p:sldId id="307" r:id="rId18"/>
    <p:sldId id="308" r:id="rId19"/>
    <p:sldId id="331" r:id="rId20"/>
    <p:sldId id="279" r:id="rId21"/>
    <p:sldId id="276" r:id="rId22"/>
    <p:sldId id="327" r:id="rId23"/>
    <p:sldId id="272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32" userDrawn="1">
          <p15:clr>
            <a:srgbClr val="A4A3A4"/>
          </p15:clr>
        </p15:guide>
        <p15:guide id="2" pos="52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ine Porter" initials="CP" lastIdx="3" clrIdx="0">
    <p:extLst>
      <p:ext uri="{19B8F6BF-5375-455C-9EA6-DF929625EA0E}">
        <p15:presenceInfo xmlns:p15="http://schemas.microsoft.com/office/powerpoint/2012/main" userId="S-1-5-21-2083667071-1112689225-1550850067-54553" providerId="AD"/>
      </p:ext>
    </p:extLst>
  </p:cmAuthor>
  <p:cmAuthor id="2" name="Martha Hering" initials="MH" lastIdx="1" clrIdx="1">
    <p:extLst>
      <p:ext uri="{19B8F6BF-5375-455C-9EA6-DF929625EA0E}">
        <p15:presenceInfo xmlns:p15="http://schemas.microsoft.com/office/powerpoint/2012/main" userId="S-1-5-21-2083667071-1112689225-1550850067-10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66C"/>
    <a:srgbClr val="EFF2F5"/>
    <a:srgbClr val="0A3B6F"/>
    <a:srgbClr val="000000"/>
    <a:srgbClr val="003C68"/>
    <a:srgbClr val="00619C"/>
    <a:srgbClr val="3E77BC"/>
    <a:srgbClr val="007D96"/>
    <a:srgbClr val="056C8A"/>
    <a:srgbClr val="008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04" autoAdjust="0"/>
    <p:restoredTop sz="86439"/>
  </p:normalViewPr>
  <p:slideViewPr>
    <p:cSldViewPr snapToGrid="0" showGuides="1">
      <p:cViewPr varScale="1">
        <p:scale>
          <a:sx n="77" d="100"/>
          <a:sy n="77" d="100"/>
        </p:scale>
        <p:origin x="108" y="1350"/>
      </p:cViewPr>
      <p:guideLst>
        <p:guide orient="horz" pos="3132"/>
        <p:guide pos="5280"/>
      </p:guideLst>
    </p:cSldViewPr>
  </p:slideViewPr>
  <p:outlineViewPr>
    <p:cViewPr>
      <p:scale>
        <a:sx n="33" d="100"/>
        <a:sy n="33" d="100"/>
      </p:scale>
      <p:origin x="0" y="-730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16CC0F-3E16-0C48-83CA-42351AB273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66B4D-25CD-B84F-B100-CC511C7837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B6791-5CE1-A144-85FF-3A54CAE88D2C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48D97-C13F-9A44-B1BB-58F9D4ACE3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0AA9A-5A4B-F74E-961A-420255C92E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8CFC7-FC2D-434B-8AF3-3B8FD6DDB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79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DB285-EC0E-42D8-88C4-3625BAF16DBA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40036-C79D-4A47-ABEA-AB9642CF7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40036-C79D-4A47-ABEA-AB9642CF78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1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 descr="&quot; &quot;">
            <a:extLst>
              <a:ext uri="{FF2B5EF4-FFF2-40B4-BE49-F238E27FC236}">
                <a16:creationId xmlns:a16="http://schemas.microsoft.com/office/drawing/2014/main" id="{2ED7280E-D409-D04B-88E4-78C9B5441976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5BE8B8-0177-9145-A917-4097C0B5BB18}"/>
                </a:ext>
              </a:extLst>
            </p:cNvPr>
            <p:cNvSpPr/>
            <p:nvPr userDrawn="1"/>
          </p:nvSpPr>
          <p:spPr>
            <a:xfrm>
              <a:off x="0" y="489312"/>
              <a:ext cx="9143999" cy="4654188"/>
            </a:xfrm>
            <a:prstGeom prst="rect">
              <a:avLst/>
            </a:prstGeom>
            <a:gradFill>
              <a:gsLst>
                <a:gs pos="0">
                  <a:srgbClr val="00457F"/>
                </a:gs>
                <a:gs pos="61000">
                  <a:srgbClr val="15BBA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title="&quot; &quot;">
              <a:extLst>
                <a:ext uri="{FF2B5EF4-FFF2-40B4-BE49-F238E27FC236}">
                  <a16:creationId xmlns:a16="http://schemas.microsoft.com/office/drawing/2014/main" id="{EED92E63-14D7-6E4E-86ED-4564C2D12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8" cy="51435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7D3D3D-8738-AE46-BB9E-C2C8296D26E2}"/>
                </a:ext>
              </a:extLst>
            </p:cNvPr>
            <p:cNvSpPr/>
            <p:nvPr userDrawn="1"/>
          </p:nvSpPr>
          <p:spPr>
            <a:xfrm>
              <a:off x="0" y="489312"/>
              <a:ext cx="4304963" cy="4654188"/>
            </a:xfrm>
            <a:prstGeom prst="rect">
              <a:avLst/>
            </a:prstGeom>
            <a:gradFill flip="none" rotWithShape="1">
              <a:gsLst>
                <a:gs pos="0">
                  <a:srgbClr val="00457F"/>
                </a:gs>
                <a:gs pos="100000">
                  <a:srgbClr val="0A3B6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8D4C6B-CF74-9849-88EE-2C4E68CB05D0}"/>
                </a:ext>
              </a:extLst>
            </p:cNvPr>
            <p:cNvSpPr/>
            <p:nvPr/>
          </p:nvSpPr>
          <p:spPr>
            <a:xfrm>
              <a:off x="0" y="2"/>
              <a:ext cx="9144000" cy="506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002" y="841772"/>
            <a:ext cx="6439980" cy="17907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002" y="2967310"/>
            <a:ext cx="7378998" cy="97604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001" y="4504634"/>
            <a:ext cx="2369620" cy="273844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24E223D-25C1-461D-9DF6-D62C70EE8C42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Cancer Trials Support Unit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 descr="CTSU - Cancer Trials Support Unit - A service of the National Cancer Institute"/>
          <p:cNvGrpSpPr/>
          <p:nvPr userDrawn="1"/>
        </p:nvGrpSpPr>
        <p:grpSpPr>
          <a:xfrm>
            <a:off x="619033" y="28516"/>
            <a:ext cx="3525789" cy="444650"/>
            <a:chOff x="273171" y="24401"/>
            <a:chExt cx="3525789" cy="444650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171" y="24401"/>
              <a:ext cx="529184" cy="44465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 userDrawn="1"/>
          </p:nvSpPr>
          <p:spPr>
            <a:xfrm>
              <a:off x="788631" y="39600"/>
              <a:ext cx="301032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spc="100" baseline="0" dirty="0" smtClean="0">
                  <a:solidFill>
                    <a:srgbClr val="0A3B6F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en-US" sz="1100" b="1" i="1" spc="100" baseline="0" dirty="0" smtClean="0">
                  <a:solidFill>
                    <a:srgbClr val="1F466C"/>
                  </a:solidFill>
                  <a:latin typeface="Franklin Gothic Book" panose="020B0503020102020204" pitchFamily="34" charset="0"/>
                </a:rPr>
                <a:t>Cancer Trials Support Unit</a:t>
              </a:r>
            </a:p>
            <a:p>
              <a:r>
                <a:rPr lang="en-US" sz="950" b="0" i="1" cap="all" spc="0" baseline="0" dirty="0" smtClean="0">
                  <a:solidFill>
                    <a:srgbClr val="1F466C"/>
                  </a:solidFill>
                  <a:latin typeface="Franklin Gothic Book" panose="020B0503020102020204" pitchFamily="34" charset="0"/>
                </a:rPr>
                <a:t>A service of the national cancer institute</a:t>
              </a:r>
              <a:endParaRPr lang="en-US" sz="950" b="0" i="1" cap="all" spc="0" baseline="0" dirty="0">
                <a:solidFill>
                  <a:srgbClr val="1F466C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19" name="TextBox 18"/>
          <p:cNvSpPr txBox="1"/>
          <p:nvPr userDrawn="1"/>
        </p:nvSpPr>
        <p:spPr>
          <a:xfrm>
            <a:off x="7287032" y="160231"/>
            <a:ext cx="18569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0" spc="0" dirty="0" smtClean="0">
                <a:solidFill>
                  <a:srgbClr val="1F466C"/>
                </a:solidFill>
                <a:latin typeface="Franklin Gothic Book" panose="020B0503020102020204" pitchFamily="34" charset="0"/>
              </a:rPr>
              <a:t>Linking</a:t>
            </a:r>
            <a:r>
              <a:rPr lang="en-US" sz="1050" i="0" spc="0" baseline="0" dirty="0" smtClean="0">
                <a:solidFill>
                  <a:srgbClr val="1F466C"/>
                </a:solidFill>
                <a:latin typeface="Franklin Gothic Book" panose="020B0503020102020204" pitchFamily="34" charset="0"/>
              </a:rPr>
              <a:t> practice to progress</a:t>
            </a:r>
            <a:endParaRPr lang="en-US" sz="1050" i="0" spc="0" dirty="0">
              <a:solidFill>
                <a:srgbClr val="1F466C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6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4020" y="705952"/>
            <a:ext cx="4373048" cy="4465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3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4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* * 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6355" y="704849"/>
            <a:ext cx="4407645" cy="4531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076"/>
            <a:ext cx="7450342" cy="6932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2753" y="699882"/>
            <a:ext cx="4391247" cy="4442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rgbClr val="0A3B6F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0A3B6F"/>
                </a:solidFill>
              </a:rPr>
              <a:t>www.ctsu.org</a:t>
            </a:r>
            <a:endParaRPr lang="en-US" sz="900" b="1" dirty="0">
              <a:solidFill>
                <a:srgbClr val="0A3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65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6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* * 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42121" y="703307"/>
            <a:ext cx="4401878" cy="4460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028"/>
            <a:ext cx="7450342" cy="6932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4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05917" y="705260"/>
            <a:ext cx="4340174" cy="4518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8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4018" y="702804"/>
            <a:ext cx="4369981" cy="4468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rgbClr val="0A3B6F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0A3B6F"/>
                </a:solidFill>
              </a:rPr>
              <a:t>www.ctsu.org</a:t>
            </a:r>
            <a:endParaRPr lang="en-US" sz="900" b="1" dirty="0">
              <a:solidFill>
                <a:srgbClr val="0A3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9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9" name="Group 8" descr="&quot; &quot;">
            <a:extLst>
              <a:ext uri="{FF2B5EF4-FFF2-40B4-BE49-F238E27FC236}">
                <a16:creationId xmlns:a16="http://schemas.microsoft.com/office/drawing/2014/main" id="{E26E8DC4-FED2-C347-B307-AA771B612993}"/>
              </a:ext>
            </a:extLst>
          </p:cNvPr>
          <p:cNvGrpSpPr/>
          <p:nvPr userDrawn="1"/>
        </p:nvGrpSpPr>
        <p:grpSpPr>
          <a:xfrm>
            <a:off x="4809744" y="707219"/>
            <a:ext cx="4337338" cy="4480057"/>
            <a:chOff x="4809744" y="707219"/>
            <a:chExt cx="4337338" cy="4480057"/>
          </a:xfrm>
        </p:grpSpPr>
        <p:pic>
          <p:nvPicPr>
            <p:cNvPr id="8" name="Picture 7" descr="&quot; &quot;">
              <a:extLst>
                <a:ext uri="{FF2B5EF4-FFF2-40B4-BE49-F238E27FC236}">
                  <a16:creationId xmlns:a16="http://schemas.microsoft.com/office/drawing/2014/main" id="{ED97F1F1-D85A-A94A-A7E9-10000DC2E4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9" t="7746" r="7161" b="4136"/>
            <a:stretch/>
          </p:blipFill>
          <p:spPr>
            <a:xfrm>
              <a:off x="4809744" y="707219"/>
              <a:ext cx="4337338" cy="4465277"/>
            </a:xfrm>
            <a:custGeom>
              <a:avLst/>
              <a:gdLst>
                <a:gd name="connsiteX0" fmla="*/ 0 w 4337338"/>
                <a:gd name="connsiteY0" fmla="*/ 0 h 4465277"/>
                <a:gd name="connsiteX1" fmla="*/ 4336276 w 4337338"/>
                <a:gd name="connsiteY1" fmla="*/ 1476 h 4465277"/>
                <a:gd name="connsiteX2" fmla="*/ 4336275 w 4337338"/>
                <a:gd name="connsiteY2" fmla="*/ 3287 h 4465277"/>
                <a:gd name="connsiteX3" fmla="*/ 4337338 w 4337338"/>
                <a:gd name="connsiteY3" fmla="*/ 3287 h 4465277"/>
                <a:gd name="connsiteX4" fmla="*/ 4337338 w 4337338"/>
                <a:gd name="connsiteY4" fmla="*/ 4465277 h 4465277"/>
                <a:gd name="connsiteX5" fmla="*/ 3425911 w 4337338"/>
                <a:gd name="connsiteY5" fmla="*/ 4464047 h 4465277"/>
                <a:gd name="connsiteX6" fmla="*/ 3425365 w 4337338"/>
                <a:gd name="connsiteY6" fmla="*/ 4463099 h 4465277"/>
                <a:gd name="connsiteX7" fmla="*/ 2569504 w 4337338"/>
                <a:gd name="connsiteY7" fmla="*/ 4461945 h 44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7338" h="4465277">
                  <a:moveTo>
                    <a:pt x="0" y="0"/>
                  </a:moveTo>
                  <a:lnTo>
                    <a:pt x="4336276" y="1476"/>
                  </a:lnTo>
                  <a:lnTo>
                    <a:pt x="4336275" y="3287"/>
                  </a:lnTo>
                  <a:lnTo>
                    <a:pt x="4337338" y="3287"/>
                  </a:lnTo>
                  <a:lnTo>
                    <a:pt x="4337338" y="4465277"/>
                  </a:lnTo>
                  <a:lnTo>
                    <a:pt x="3425911" y="4464047"/>
                  </a:lnTo>
                  <a:lnTo>
                    <a:pt x="3425365" y="4463099"/>
                  </a:lnTo>
                  <a:lnTo>
                    <a:pt x="2569504" y="4461945"/>
                  </a:lnTo>
                  <a:close/>
                </a:path>
              </a:pathLst>
            </a:cu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E15B907-C761-0441-B264-1C0412845D80}"/>
                </a:ext>
              </a:extLst>
            </p:cNvPr>
            <p:cNvSpPr/>
            <p:nvPr userDrawn="1"/>
          </p:nvSpPr>
          <p:spPr>
            <a:xfrm>
              <a:off x="6636650" y="3891643"/>
              <a:ext cx="2507350" cy="1280853"/>
            </a:xfrm>
            <a:custGeom>
              <a:avLst/>
              <a:gdLst>
                <a:gd name="connsiteX0" fmla="*/ 0 w 2507350"/>
                <a:gd name="connsiteY0" fmla="*/ 0 h 1280853"/>
                <a:gd name="connsiteX1" fmla="*/ 2507350 w 2507350"/>
                <a:gd name="connsiteY1" fmla="*/ 0 h 1280853"/>
                <a:gd name="connsiteX2" fmla="*/ 2507350 w 2507350"/>
                <a:gd name="connsiteY2" fmla="*/ 1280853 h 1280853"/>
                <a:gd name="connsiteX3" fmla="*/ 737438 w 2507350"/>
                <a:gd name="connsiteY3" fmla="*/ 1280853 h 12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7350" h="1280853">
                  <a:moveTo>
                    <a:pt x="0" y="0"/>
                  </a:moveTo>
                  <a:lnTo>
                    <a:pt x="2507350" y="0"/>
                  </a:lnTo>
                  <a:lnTo>
                    <a:pt x="2507350" y="1280853"/>
                  </a:lnTo>
                  <a:lnTo>
                    <a:pt x="737438" y="12808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80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E0AA2A4-9D08-2747-BA17-EA3F0621BB31}"/>
                </a:ext>
              </a:extLst>
            </p:cNvPr>
            <p:cNvCxnSpPr/>
            <p:nvPr userDrawn="1"/>
          </p:nvCxnSpPr>
          <p:spPr>
            <a:xfrm>
              <a:off x="8488236" y="4848251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0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oup 6" descr="&quot; &quot;">
            <a:extLst>
              <a:ext uri="{FF2B5EF4-FFF2-40B4-BE49-F238E27FC236}">
                <a16:creationId xmlns:a16="http://schemas.microsoft.com/office/drawing/2014/main" id="{0F0E9FF0-893C-CF44-9153-FD3DF89FB7E5}"/>
              </a:ext>
            </a:extLst>
          </p:cNvPr>
          <p:cNvGrpSpPr/>
          <p:nvPr userDrawn="1"/>
        </p:nvGrpSpPr>
        <p:grpSpPr>
          <a:xfrm>
            <a:off x="4810125" y="707219"/>
            <a:ext cx="4333875" cy="4480057"/>
            <a:chOff x="4810125" y="707219"/>
            <a:chExt cx="4333875" cy="4480057"/>
          </a:xfrm>
        </p:grpSpPr>
        <p:pic>
          <p:nvPicPr>
            <p:cNvPr id="8" name="Picture 7" descr="&quot; &quot;">
              <a:extLst>
                <a:ext uri="{FF2B5EF4-FFF2-40B4-BE49-F238E27FC236}">
                  <a16:creationId xmlns:a16="http://schemas.microsoft.com/office/drawing/2014/main" id="{ED97F1F1-D85A-A94A-A7E9-10000DC2E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125" y="707219"/>
              <a:ext cx="4333875" cy="4465277"/>
            </a:xfrm>
            <a:custGeom>
              <a:avLst/>
              <a:gdLst>
                <a:gd name="connsiteX0" fmla="*/ 0 w 4337338"/>
                <a:gd name="connsiteY0" fmla="*/ 0 h 4465277"/>
                <a:gd name="connsiteX1" fmla="*/ 4336276 w 4337338"/>
                <a:gd name="connsiteY1" fmla="*/ 1476 h 4465277"/>
                <a:gd name="connsiteX2" fmla="*/ 4336275 w 4337338"/>
                <a:gd name="connsiteY2" fmla="*/ 3287 h 4465277"/>
                <a:gd name="connsiteX3" fmla="*/ 4337338 w 4337338"/>
                <a:gd name="connsiteY3" fmla="*/ 3287 h 4465277"/>
                <a:gd name="connsiteX4" fmla="*/ 4337338 w 4337338"/>
                <a:gd name="connsiteY4" fmla="*/ 4465277 h 4465277"/>
                <a:gd name="connsiteX5" fmla="*/ 3425911 w 4337338"/>
                <a:gd name="connsiteY5" fmla="*/ 4464047 h 4465277"/>
                <a:gd name="connsiteX6" fmla="*/ 3425365 w 4337338"/>
                <a:gd name="connsiteY6" fmla="*/ 4463099 h 4465277"/>
                <a:gd name="connsiteX7" fmla="*/ 2569504 w 4337338"/>
                <a:gd name="connsiteY7" fmla="*/ 4461945 h 44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7338" h="4465277">
                  <a:moveTo>
                    <a:pt x="0" y="0"/>
                  </a:moveTo>
                  <a:lnTo>
                    <a:pt x="4336276" y="1476"/>
                  </a:lnTo>
                  <a:lnTo>
                    <a:pt x="4336275" y="3287"/>
                  </a:lnTo>
                  <a:lnTo>
                    <a:pt x="4337338" y="3287"/>
                  </a:lnTo>
                  <a:lnTo>
                    <a:pt x="4337338" y="4465277"/>
                  </a:lnTo>
                  <a:lnTo>
                    <a:pt x="3425911" y="4464047"/>
                  </a:lnTo>
                  <a:lnTo>
                    <a:pt x="3425365" y="4463099"/>
                  </a:lnTo>
                  <a:lnTo>
                    <a:pt x="2569504" y="4461945"/>
                  </a:lnTo>
                  <a:close/>
                </a:path>
              </a:pathLst>
            </a:cu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3819371-792E-724A-A364-F8BCF35E3D28}"/>
                </a:ext>
              </a:extLst>
            </p:cNvPr>
            <p:cNvSpPr/>
            <p:nvPr userDrawn="1"/>
          </p:nvSpPr>
          <p:spPr>
            <a:xfrm>
              <a:off x="6636650" y="3891643"/>
              <a:ext cx="2507350" cy="1280853"/>
            </a:xfrm>
            <a:custGeom>
              <a:avLst/>
              <a:gdLst>
                <a:gd name="connsiteX0" fmla="*/ 0 w 2507350"/>
                <a:gd name="connsiteY0" fmla="*/ 0 h 1280853"/>
                <a:gd name="connsiteX1" fmla="*/ 2507350 w 2507350"/>
                <a:gd name="connsiteY1" fmla="*/ 0 h 1280853"/>
                <a:gd name="connsiteX2" fmla="*/ 2507350 w 2507350"/>
                <a:gd name="connsiteY2" fmla="*/ 1280853 h 1280853"/>
                <a:gd name="connsiteX3" fmla="*/ 737438 w 2507350"/>
                <a:gd name="connsiteY3" fmla="*/ 1280853 h 12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7350" h="1280853">
                  <a:moveTo>
                    <a:pt x="0" y="0"/>
                  </a:moveTo>
                  <a:lnTo>
                    <a:pt x="2507350" y="0"/>
                  </a:lnTo>
                  <a:lnTo>
                    <a:pt x="2507350" y="1280853"/>
                  </a:lnTo>
                  <a:lnTo>
                    <a:pt x="737438" y="12808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80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529C021-C029-C748-B584-9D2F0322122A}"/>
                </a:ext>
              </a:extLst>
            </p:cNvPr>
            <p:cNvCxnSpPr/>
            <p:nvPr userDrawn="1"/>
          </p:nvCxnSpPr>
          <p:spPr>
            <a:xfrm>
              <a:off x="8488236" y="4848251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041E-C800-416E-B4E3-C206DD7A8A79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1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oup 6" descr="&quot; &quot;">
            <a:extLst>
              <a:ext uri="{FF2B5EF4-FFF2-40B4-BE49-F238E27FC236}">
                <a16:creationId xmlns:a16="http://schemas.microsoft.com/office/drawing/2014/main" id="{198A7CBE-0EAE-0F4B-997A-34C71B301CF2}"/>
              </a:ext>
            </a:extLst>
          </p:cNvPr>
          <p:cNvGrpSpPr/>
          <p:nvPr userDrawn="1"/>
        </p:nvGrpSpPr>
        <p:grpSpPr>
          <a:xfrm>
            <a:off x="4810125" y="707219"/>
            <a:ext cx="4333875" cy="4480057"/>
            <a:chOff x="4810125" y="707219"/>
            <a:chExt cx="4333875" cy="4480057"/>
          </a:xfrm>
        </p:grpSpPr>
        <p:pic>
          <p:nvPicPr>
            <p:cNvPr id="8" name="Picture 7" descr="&quot; &quot;">
              <a:extLst>
                <a:ext uri="{FF2B5EF4-FFF2-40B4-BE49-F238E27FC236}">
                  <a16:creationId xmlns:a16="http://schemas.microsoft.com/office/drawing/2014/main" id="{ED97F1F1-D85A-A94A-A7E9-10000DC2E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125" y="707219"/>
              <a:ext cx="4333875" cy="4465277"/>
            </a:xfrm>
            <a:custGeom>
              <a:avLst/>
              <a:gdLst>
                <a:gd name="connsiteX0" fmla="*/ 0 w 4337338"/>
                <a:gd name="connsiteY0" fmla="*/ 0 h 4465277"/>
                <a:gd name="connsiteX1" fmla="*/ 4336276 w 4337338"/>
                <a:gd name="connsiteY1" fmla="*/ 1476 h 4465277"/>
                <a:gd name="connsiteX2" fmla="*/ 4336275 w 4337338"/>
                <a:gd name="connsiteY2" fmla="*/ 3287 h 4465277"/>
                <a:gd name="connsiteX3" fmla="*/ 4337338 w 4337338"/>
                <a:gd name="connsiteY3" fmla="*/ 3287 h 4465277"/>
                <a:gd name="connsiteX4" fmla="*/ 4337338 w 4337338"/>
                <a:gd name="connsiteY4" fmla="*/ 4465277 h 4465277"/>
                <a:gd name="connsiteX5" fmla="*/ 3425911 w 4337338"/>
                <a:gd name="connsiteY5" fmla="*/ 4464047 h 4465277"/>
                <a:gd name="connsiteX6" fmla="*/ 3425365 w 4337338"/>
                <a:gd name="connsiteY6" fmla="*/ 4463099 h 4465277"/>
                <a:gd name="connsiteX7" fmla="*/ 2569504 w 4337338"/>
                <a:gd name="connsiteY7" fmla="*/ 4461945 h 44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7338" h="4465277">
                  <a:moveTo>
                    <a:pt x="0" y="0"/>
                  </a:moveTo>
                  <a:lnTo>
                    <a:pt x="4336276" y="1476"/>
                  </a:lnTo>
                  <a:lnTo>
                    <a:pt x="4336275" y="3287"/>
                  </a:lnTo>
                  <a:lnTo>
                    <a:pt x="4337338" y="3287"/>
                  </a:lnTo>
                  <a:lnTo>
                    <a:pt x="4337338" y="4465277"/>
                  </a:lnTo>
                  <a:lnTo>
                    <a:pt x="3425911" y="4464047"/>
                  </a:lnTo>
                  <a:lnTo>
                    <a:pt x="3425365" y="4463099"/>
                  </a:lnTo>
                  <a:lnTo>
                    <a:pt x="2569504" y="4461945"/>
                  </a:lnTo>
                  <a:close/>
                </a:path>
              </a:pathLst>
            </a:cu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B433F28-72AC-5D4D-9EA6-A6B392B48568}"/>
                </a:ext>
              </a:extLst>
            </p:cNvPr>
            <p:cNvSpPr/>
            <p:nvPr userDrawn="1"/>
          </p:nvSpPr>
          <p:spPr>
            <a:xfrm>
              <a:off x="6636650" y="3891643"/>
              <a:ext cx="2507350" cy="1280853"/>
            </a:xfrm>
            <a:custGeom>
              <a:avLst/>
              <a:gdLst>
                <a:gd name="connsiteX0" fmla="*/ 0 w 2507350"/>
                <a:gd name="connsiteY0" fmla="*/ 0 h 1280853"/>
                <a:gd name="connsiteX1" fmla="*/ 2507350 w 2507350"/>
                <a:gd name="connsiteY1" fmla="*/ 0 h 1280853"/>
                <a:gd name="connsiteX2" fmla="*/ 2507350 w 2507350"/>
                <a:gd name="connsiteY2" fmla="*/ 1280853 h 1280853"/>
                <a:gd name="connsiteX3" fmla="*/ 737438 w 2507350"/>
                <a:gd name="connsiteY3" fmla="*/ 1280853 h 12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7350" h="1280853">
                  <a:moveTo>
                    <a:pt x="0" y="0"/>
                  </a:moveTo>
                  <a:lnTo>
                    <a:pt x="2507350" y="0"/>
                  </a:lnTo>
                  <a:lnTo>
                    <a:pt x="2507350" y="1280853"/>
                  </a:lnTo>
                  <a:lnTo>
                    <a:pt x="737438" y="12808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80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127DA26-73BD-7048-AA22-41C6B771351B}"/>
                </a:ext>
              </a:extLst>
            </p:cNvPr>
            <p:cNvCxnSpPr/>
            <p:nvPr userDrawn="1"/>
          </p:nvCxnSpPr>
          <p:spPr>
            <a:xfrm>
              <a:off x="8488236" y="4848251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CB5-51E5-40E9-9026-9E4AD5538CD9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9" name="Group 8" descr="&quot; &quot;">
            <a:extLst>
              <a:ext uri="{FF2B5EF4-FFF2-40B4-BE49-F238E27FC236}">
                <a16:creationId xmlns:a16="http://schemas.microsoft.com/office/drawing/2014/main" id="{8B544248-D5E9-5B42-AE62-26EF545BCEEB}"/>
              </a:ext>
            </a:extLst>
          </p:cNvPr>
          <p:cNvGrpSpPr/>
          <p:nvPr userDrawn="1"/>
        </p:nvGrpSpPr>
        <p:grpSpPr>
          <a:xfrm>
            <a:off x="4810125" y="707219"/>
            <a:ext cx="4333875" cy="4465277"/>
            <a:chOff x="4810125" y="707219"/>
            <a:chExt cx="4333875" cy="4465277"/>
          </a:xfrm>
        </p:grpSpPr>
        <p:pic>
          <p:nvPicPr>
            <p:cNvPr id="8" name="Picture 7" descr="&quot; &quot;">
              <a:extLst>
                <a:ext uri="{FF2B5EF4-FFF2-40B4-BE49-F238E27FC236}">
                  <a16:creationId xmlns:a16="http://schemas.microsoft.com/office/drawing/2014/main" id="{ED97F1F1-D85A-A94A-A7E9-10000DC2E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125" y="707219"/>
              <a:ext cx="4333875" cy="4465277"/>
            </a:xfrm>
            <a:custGeom>
              <a:avLst/>
              <a:gdLst>
                <a:gd name="connsiteX0" fmla="*/ 0 w 4337338"/>
                <a:gd name="connsiteY0" fmla="*/ 0 h 4465277"/>
                <a:gd name="connsiteX1" fmla="*/ 4336276 w 4337338"/>
                <a:gd name="connsiteY1" fmla="*/ 1476 h 4465277"/>
                <a:gd name="connsiteX2" fmla="*/ 4336275 w 4337338"/>
                <a:gd name="connsiteY2" fmla="*/ 3287 h 4465277"/>
                <a:gd name="connsiteX3" fmla="*/ 4337338 w 4337338"/>
                <a:gd name="connsiteY3" fmla="*/ 3287 h 4465277"/>
                <a:gd name="connsiteX4" fmla="*/ 4337338 w 4337338"/>
                <a:gd name="connsiteY4" fmla="*/ 4465277 h 4465277"/>
                <a:gd name="connsiteX5" fmla="*/ 3425911 w 4337338"/>
                <a:gd name="connsiteY5" fmla="*/ 4464047 h 4465277"/>
                <a:gd name="connsiteX6" fmla="*/ 3425365 w 4337338"/>
                <a:gd name="connsiteY6" fmla="*/ 4463099 h 4465277"/>
                <a:gd name="connsiteX7" fmla="*/ 2569504 w 4337338"/>
                <a:gd name="connsiteY7" fmla="*/ 4461945 h 44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7338" h="4465277">
                  <a:moveTo>
                    <a:pt x="0" y="0"/>
                  </a:moveTo>
                  <a:lnTo>
                    <a:pt x="4336276" y="1476"/>
                  </a:lnTo>
                  <a:lnTo>
                    <a:pt x="4336275" y="3287"/>
                  </a:lnTo>
                  <a:lnTo>
                    <a:pt x="4337338" y="3287"/>
                  </a:lnTo>
                  <a:lnTo>
                    <a:pt x="4337338" y="4465277"/>
                  </a:lnTo>
                  <a:lnTo>
                    <a:pt x="3425911" y="4464047"/>
                  </a:lnTo>
                  <a:lnTo>
                    <a:pt x="3425365" y="4463099"/>
                  </a:lnTo>
                  <a:lnTo>
                    <a:pt x="2569504" y="4461945"/>
                  </a:lnTo>
                  <a:close/>
                </a:path>
              </a:pathLst>
            </a:cu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49A1EA6-5EFF-DD47-B1AF-362B88E7BEAE}"/>
                </a:ext>
              </a:extLst>
            </p:cNvPr>
            <p:cNvSpPr/>
            <p:nvPr userDrawn="1"/>
          </p:nvSpPr>
          <p:spPr>
            <a:xfrm>
              <a:off x="6636650" y="3881369"/>
              <a:ext cx="2507350" cy="1280853"/>
            </a:xfrm>
            <a:custGeom>
              <a:avLst/>
              <a:gdLst>
                <a:gd name="connsiteX0" fmla="*/ 0 w 2507350"/>
                <a:gd name="connsiteY0" fmla="*/ 0 h 1280853"/>
                <a:gd name="connsiteX1" fmla="*/ 2507350 w 2507350"/>
                <a:gd name="connsiteY1" fmla="*/ 0 h 1280853"/>
                <a:gd name="connsiteX2" fmla="*/ 2507350 w 2507350"/>
                <a:gd name="connsiteY2" fmla="*/ 1280853 h 1280853"/>
                <a:gd name="connsiteX3" fmla="*/ 737438 w 2507350"/>
                <a:gd name="connsiteY3" fmla="*/ 1280853 h 12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7350" h="1280853">
                  <a:moveTo>
                    <a:pt x="0" y="0"/>
                  </a:moveTo>
                  <a:lnTo>
                    <a:pt x="2507350" y="0"/>
                  </a:lnTo>
                  <a:lnTo>
                    <a:pt x="2507350" y="1280853"/>
                  </a:lnTo>
                  <a:lnTo>
                    <a:pt x="737438" y="12808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80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9909CC8-E7D5-AC47-86C0-084FE249EAB5}"/>
                </a:ext>
              </a:extLst>
            </p:cNvPr>
            <p:cNvCxnSpPr/>
            <p:nvPr userDrawn="1"/>
          </p:nvCxnSpPr>
          <p:spPr>
            <a:xfrm>
              <a:off x="8488236" y="4817429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B799-6477-4B8C-B6F6-8ABB3B3E521F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6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 descr="&quot; &quot;">
            <a:extLst>
              <a:ext uri="{FF2B5EF4-FFF2-40B4-BE49-F238E27FC236}">
                <a16:creationId xmlns:a16="http://schemas.microsoft.com/office/drawing/2014/main" id="{2ED7280E-D409-D04B-88E4-78C9B5441976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5BE8B8-0177-9145-A917-4097C0B5BB18}"/>
                </a:ext>
              </a:extLst>
            </p:cNvPr>
            <p:cNvSpPr/>
            <p:nvPr userDrawn="1"/>
          </p:nvSpPr>
          <p:spPr>
            <a:xfrm>
              <a:off x="0" y="489312"/>
              <a:ext cx="9143999" cy="4654188"/>
            </a:xfrm>
            <a:prstGeom prst="rect">
              <a:avLst/>
            </a:prstGeom>
            <a:gradFill>
              <a:gsLst>
                <a:gs pos="0">
                  <a:srgbClr val="00457F"/>
                </a:gs>
                <a:gs pos="61000">
                  <a:srgbClr val="15BBA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title="&quot; &quot;">
              <a:extLst>
                <a:ext uri="{FF2B5EF4-FFF2-40B4-BE49-F238E27FC236}">
                  <a16:creationId xmlns:a16="http://schemas.microsoft.com/office/drawing/2014/main" id="{EED92E63-14D7-6E4E-86ED-4564C2D12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8" cy="51435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7D3D3D-8738-AE46-BB9E-C2C8296D26E2}"/>
                </a:ext>
              </a:extLst>
            </p:cNvPr>
            <p:cNvSpPr/>
            <p:nvPr userDrawn="1"/>
          </p:nvSpPr>
          <p:spPr>
            <a:xfrm>
              <a:off x="0" y="489312"/>
              <a:ext cx="4304963" cy="4654188"/>
            </a:xfrm>
            <a:prstGeom prst="rect">
              <a:avLst/>
            </a:prstGeom>
            <a:gradFill flip="none" rotWithShape="1">
              <a:gsLst>
                <a:gs pos="0">
                  <a:srgbClr val="00457F"/>
                </a:gs>
                <a:gs pos="100000">
                  <a:srgbClr val="0A3B6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8D4C6B-CF74-9849-88EE-2C4E68CB05D0}"/>
                </a:ext>
              </a:extLst>
            </p:cNvPr>
            <p:cNvSpPr/>
            <p:nvPr/>
          </p:nvSpPr>
          <p:spPr>
            <a:xfrm>
              <a:off x="0" y="2"/>
              <a:ext cx="9144000" cy="506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002" y="841772"/>
            <a:ext cx="6439980" cy="17907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002" y="2967310"/>
            <a:ext cx="7378998" cy="97604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001" y="4504634"/>
            <a:ext cx="2369620" cy="273844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A292D1F-9D39-493F-B8E9-23BDD6A87F57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Cancer Trials Support Unit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255133" y="128332"/>
            <a:ext cx="18569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0" spc="0" dirty="0" smtClean="0">
                <a:solidFill>
                  <a:srgbClr val="00619C"/>
                </a:solidFill>
                <a:latin typeface="Franklin Gothic Book" panose="020B0503020102020204" pitchFamily="34" charset="0"/>
              </a:rPr>
              <a:t>Linking</a:t>
            </a:r>
            <a:r>
              <a:rPr lang="en-US" sz="1050" i="0" spc="0" baseline="0" dirty="0" smtClean="0">
                <a:solidFill>
                  <a:srgbClr val="00619C"/>
                </a:solidFill>
                <a:latin typeface="Franklin Gothic Book" panose="020B0503020102020204" pitchFamily="34" charset="0"/>
              </a:rPr>
              <a:t> practice to progress</a:t>
            </a:r>
            <a:endParaRPr lang="en-US" sz="1050" i="0" spc="0" dirty="0">
              <a:solidFill>
                <a:srgbClr val="00619C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20" name="Group 19" descr="CTSU - Cancer Trials Support Unit; A service of the National Cancer Institute"/>
          <p:cNvGrpSpPr/>
          <p:nvPr userDrawn="1"/>
        </p:nvGrpSpPr>
        <p:grpSpPr>
          <a:xfrm>
            <a:off x="614365" y="0"/>
            <a:ext cx="3520452" cy="506048"/>
            <a:chOff x="5335419" y="886"/>
            <a:chExt cx="3520452" cy="506048"/>
          </a:xfrm>
        </p:grpSpPr>
        <p:sp>
          <p:nvSpPr>
            <p:cNvPr id="21" name="TextBox 20"/>
            <p:cNvSpPr txBox="1"/>
            <p:nvPr userDrawn="1"/>
          </p:nvSpPr>
          <p:spPr>
            <a:xfrm>
              <a:off x="5845542" y="59786"/>
              <a:ext cx="3010329" cy="4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spc="100" baseline="0" dirty="0" smtClean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 Cancer Trials Support Unit</a:t>
              </a:r>
            </a:p>
            <a:p>
              <a:r>
                <a:rPr lang="en-US" sz="950" b="0" i="1" cap="all" spc="0" baseline="0" dirty="0" smtClean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A service of the national cancer institute</a:t>
              </a:r>
              <a:endParaRPr lang="en-US" sz="950" b="0" i="1" cap="all" spc="0" baseline="0" dirty="0">
                <a:solidFill>
                  <a:srgbClr val="00619C"/>
                </a:solidFill>
                <a:latin typeface="Franklin Gothic Book" panose="020B050302010202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335419" y="886"/>
              <a:ext cx="549014" cy="506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357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ORIZONTAL 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&quot; &quot;"/>
          <p:cNvSpPr/>
          <p:nvPr userDrawn="1"/>
        </p:nvSpPr>
        <p:spPr>
          <a:xfrm>
            <a:off x="0" y="179883"/>
            <a:ext cx="9144000" cy="338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8650" y="274108"/>
            <a:ext cx="7450342" cy="693279"/>
          </a:xfrm>
        </p:spPr>
        <p:txBody>
          <a:bodyPr/>
          <a:lstStyle>
            <a:lvl1pPr>
              <a:defRPr>
                <a:solidFill>
                  <a:srgbClr val="003C6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628650" y="1052698"/>
            <a:ext cx="3886200" cy="20187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629150" y="1052698"/>
            <a:ext cx="3886200" cy="20187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9" name="Group 8" descr="&quot; &quot;">
            <a:extLst>
              <a:ext uri="{FF2B5EF4-FFF2-40B4-BE49-F238E27FC236}">
                <a16:creationId xmlns:a16="http://schemas.microsoft.com/office/drawing/2014/main" id="{8519B89E-6431-6844-BC51-A57F6FC867C4}"/>
              </a:ext>
            </a:extLst>
          </p:cNvPr>
          <p:cNvGrpSpPr/>
          <p:nvPr userDrawn="1"/>
        </p:nvGrpSpPr>
        <p:grpSpPr>
          <a:xfrm>
            <a:off x="-6759" y="3563815"/>
            <a:ext cx="9150759" cy="1623461"/>
            <a:chOff x="-6759" y="3563815"/>
            <a:chExt cx="9150759" cy="1623461"/>
          </a:xfrm>
        </p:grpSpPr>
        <p:pic>
          <p:nvPicPr>
            <p:cNvPr id="11" name="Picture Placeholder 7">
              <a:extLst>
                <a:ext uri="{FF2B5EF4-FFF2-40B4-BE49-F238E27FC236}">
                  <a16:creationId xmlns:a16="http://schemas.microsoft.com/office/drawing/2014/main" id="{121754F7-4C02-2845-A827-3B539362CE2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4" b="37580"/>
            <a:stretch/>
          </p:blipFill>
          <p:spPr>
            <a:xfrm>
              <a:off x="-6759" y="3563815"/>
              <a:ext cx="9150759" cy="159755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1C2A0A-D5D7-B444-99B1-741749820C44}"/>
                </a:ext>
              </a:extLst>
            </p:cNvPr>
            <p:cNvSpPr/>
            <p:nvPr userDrawn="1"/>
          </p:nvSpPr>
          <p:spPr>
            <a:xfrm>
              <a:off x="-6759" y="4056184"/>
              <a:ext cx="9150759" cy="1105189"/>
            </a:xfrm>
            <a:prstGeom prst="rect">
              <a:avLst/>
            </a:pr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75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4A5E16-0137-CF40-8FA0-3AC461AD2BB0}"/>
                </a:ext>
              </a:extLst>
            </p:cNvPr>
            <p:cNvCxnSpPr/>
            <p:nvPr userDrawn="1"/>
          </p:nvCxnSpPr>
          <p:spPr>
            <a:xfrm>
              <a:off x="8488236" y="4848251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Cancer Trials Support Unit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B020DC-298C-4392-A02F-CF24109D8A08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0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ORIZONTAL 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26096"/>
            <a:ext cx="9150758" cy="1623459"/>
          </a:xfrm>
          <a:prstGeom prst="rect">
            <a:avLst/>
          </a:prstGeom>
        </p:spPr>
      </p:pic>
      <p:sp>
        <p:nvSpPr>
          <p:cNvPr id="10" name="Rectangle 9" descr="&quot; &quot;"/>
          <p:cNvSpPr/>
          <p:nvPr userDrawn="1"/>
        </p:nvSpPr>
        <p:spPr>
          <a:xfrm>
            <a:off x="0" y="179883"/>
            <a:ext cx="9144000" cy="338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8650" y="274108"/>
            <a:ext cx="7450342" cy="693279"/>
          </a:xfrm>
        </p:spPr>
        <p:txBody>
          <a:bodyPr/>
          <a:lstStyle>
            <a:lvl1pPr>
              <a:defRPr>
                <a:solidFill>
                  <a:srgbClr val="003C6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628650" y="1052698"/>
            <a:ext cx="3886200" cy="20187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629150" y="1052698"/>
            <a:ext cx="3886200" cy="20187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Cancer Trials Support Unit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B020DC-298C-4392-A02F-CF24109D8A08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ORIZONTAL 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38173"/>
            <a:ext cx="9152855" cy="1605327"/>
          </a:xfrm>
          <a:prstGeom prst="rect">
            <a:avLst/>
          </a:prstGeom>
        </p:spPr>
      </p:pic>
      <p:sp>
        <p:nvSpPr>
          <p:cNvPr id="10" name="Rectangle 9" descr="&quot; &quot;"/>
          <p:cNvSpPr/>
          <p:nvPr userDrawn="1"/>
        </p:nvSpPr>
        <p:spPr>
          <a:xfrm>
            <a:off x="0" y="179883"/>
            <a:ext cx="9144000" cy="338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8650" y="274108"/>
            <a:ext cx="7450342" cy="693279"/>
          </a:xfrm>
        </p:spPr>
        <p:txBody>
          <a:bodyPr/>
          <a:lstStyle>
            <a:lvl1pPr>
              <a:defRPr>
                <a:solidFill>
                  <a:srgbClr val="003C6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628650" y="1052698"/>
            <a:ext cx="3886200" cy="20187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629150" y="1052698"/>
            <a:ext cx="3886200" cy="20187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F466C"/>
                </a:solidFill>
              </a:defRPr>
            </a:lvl1pPr>
          </a:lstStyle>
          <a:p>
            <a:r>
              <a:rPr lang="en-US" dirty="0" smtClean="0"/>
              <a:t>Cancer Trials Support Unit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F466C"/>
                </a:solidFill>
              </a:defRPr>
            </a:lvl1pPr>
          </a:lstStyle>
          <a:p>
            <a:fld id="{8AB020DC-298C-4392-A02F-CF24109D8A08}" type="datetime1">
              <a:rPr lang="en-US" smtClean="0"/>
              <a:pPr/>
              <a:t>3/17/2022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F466C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1F466C"/>
                </a:solidFill>
              </a:rPr>
              <a:t>www.ctsu.org</a:t>
            </a:r>
            <a:endParaRPr lang="en-US" sz="900" b="1" dirty="0">
              <a:solidFill>
                <a:srgbClr val="1F46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0"/>
            <a:ext cx="7886700" cy="679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75678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374716"/>
            <a:ext cx="3868340" cy="31269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75678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374716"/>
            <a:ext cx="3887391" cy="31269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60BB-728E-40DF-B61C-185B9C2E143F}" type="datetime1">
              <a:rPr lang="en-US" smtClean="0"/>
              <a:t>3/17/2022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0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0"/>
            <a:ext cx="7886700" cy="679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E072930-C0FF-A444-A224-42097B63AF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34283" y="832162"/>
            <a:ext cx="1620837" cy="1620838"/>
          </a:xfrm>
        </p:spPr>
        <p:txBody>
          <a:bodyPr lIns="0" tIns="0" rIns="0" bIns="0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729" y="2514150"/>
            <a:ext cx="2027947" cy="628649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557" y="3197438"/>
            <a:ext cx="2095119" cy="1549437"/>
          </a:xfrm>
        </p:spPr>
        <p:txBody>
          <a:bodyPr/>
          <a:lstStyle>
            <a:lvl1pPr marL="57150" indent="0">
              <a:buNone/>
              <a:defRPr sz="1400"/>
            </a:lvl1pPr>
            <a:lvl2pPr marL="288925" indent="0">
              <a:buNone/>
              <a:defRPr sz="1400"/>
            </a:lvl2pPr>
            <a:lvl3pPr marL="457200" indent="0">
              <a:buNone/>
              <a:defRPr sz="1400"/>
            </a:lvl3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4F36C03-CC92-844C-9E52-E82651892B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67041" y="832162"/>
            <a:ext cx="1620837" cy="1620838"/>
          </a:xfrm>
        </p:spPr>
        <p:txBody>
          <a:bodyPr lIns="0" tIns="0" rIns="0" bIns="0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F5D8F9-9EA2-7943-BCBB-6D0A04FF4EF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563487" y="2514150"/>
            <a:ext cx="2027947" cy="628649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3419348-800F-9D45-BE3E-4292835E094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496315" y="3197438"/>
            <a:ext cx="2095119" cy="1549437"/>
          </a:xfrm>
        </p:spPr>
        <p:txBody>
          <a:bodyPr/>
          <a:lstStyle>
            <a:lvl1pPr marL="57150" indent="0">
              <a:buNone/>
              <a:defRPr sz="1400"/>
            </a:lvl1pPr>
            <a:lvl2pPr marL="288925" indent="0">
              <a:buNone/>
              <a:defRPr sz="1400"/>
            </a:lvl2pPr>
            <a:lvl3pPr marL="457200" indent="0">
              <a:buNone/>
              <a:defRPr sz="1400"/>
            </a:lvl3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1938FDE5-CD69-DE4A-8653-EEFC3668C81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62233" y="832162"/>
            <a:ext cx="1620837" cy="1620838"/>
          </a:xfrm>
        </p:spPr>
        <p:txBody>
          <a:bodyPr lIns="0" tIns="0" rIns="0" bIns="0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0C02D4F-4FE3-EA42-BAF5-939FA276E787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358679" y="2514150"/>
            <a:ext cx="2027947" cy="628649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C07A148-2BF5-544F-B02F-5628EF90E8E8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91507" y="3197438"/>
            <a:ext cx="2095119" cy="1549437"/>
          </a:xfrm>
        </p:spPr>
        <p:txBody>
          <a:bodyPr/>
          <a:lstStyle>
            <a:lvl1pPr marL="57150" indent="0">
              <a:buNone/>
              <a:defRPr sz="1400"/>
            </a:lvl1pPr>
            <a:lvl2pPr marL="288925" indent="0">
              <a:buNone/>
              <a:defRPr sz="1400"/>
            </a:lvl2pPr>
            <a:lvl3pPr marL="457200" indent="0">
              <a:buNone/>
              <a:defRPr sz="1400"/>
            </a:lvl3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D618B-4D31-4E8B-9705-90E0609683F5}" type="datetime1">
              <a:rPr lang="en-US" smtClean="0"/>
              <a:t>3/17/2022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5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lumn with Highlights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255A25B-9018-7244-A684-74118ADCC4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845" y="810584"/>
            <a:ext cx="8144055" cy="420688"/>
          </a:xfrm>
        </p:spPr>
        <p:txBody>
          <a:bodyPr/>
          <a:lstStyle>
            <a:lvl1pPr marL="57150" indent="0">
              <a:buFont typeface="Arial" panose="020B0604020202020204" pitchFamily="34" charset="0"/>
              <a:buNone/>
              <a:defRPr sz="1500"/>
            </a:lvl1pPr>
            <a:lvl2pPr marL="288925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1028700" indent="0">
              <a:buFont typeface="Arial" panose="020B0604020202020204" pitchFamily="34" charset="0"/>
              <a:buNone/>
              <a:defRPr sz="1400"/>
            </a:lvl4pPr>
            <a:lvl5pPr marL="13716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7B277E59-379D-E04B-814E-390776885C3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2299" y="1431985"/>
            <a:ext cx="6416855" cy="3646334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4466CF-5788-1F46-9E6F-D7EBC715AF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58584" y="1591056"/>
            <a:ext cx="1920873" cy="2181564"/>
          </a:xfrm>
          <a:solidFill>
            <a:srgbClr val="DDF1F7"/>
          </a:solidFill>
          <a:ln>
            <a:solidFill>
              <a:srgbClr val="009FAE"/>
            </a:solidFill>
          </a:ln>
        </p:spPr>
        <p:txBody>
          <a:bodyPr tIns="91440" bIns="182880" anchor="ctr" anchorCtr="0"/>
          <a:lstStyle>
            <a:lvl1pPr marL="57150" indent="0">
              <a:lnSpc>
                <a:spcPct val="110000"/>
              </a:lnSpc>
              <a:buNone/>
              <a:defRPr sz="1300"/>
            </a:lvl1pPr>
            <a:lvl2pPr marL="288925" indent="0">
              <a:buNone/>
              <a:defRPr/>
            </a:lvl2pPr>
            <a:lvl3pPr marL="4572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ADB2-8FF9-4B42-83EA-EF525CF8B5CD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0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63F6-A429-427D-A296-8DB8F1B6AE6D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6719-F8C9-4615-9D49-F2411C76DE89}" type="datetime1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 descr="&quot; &quot;">
            <a:extLst>
              <a:ext uri="{FF2B5EF4-FFF2-40B4-BE49-F238E27FC236}">
                <a16:creationId xmlns:a16="http://schemas.microsoft.com/office/drawing/2014/main" id="{C9460DD9-53F6-F84C-BB9A-6020BC05B803}"/>
              </a:ext>
            </a:extLst>
          </p:cNvPr>
          <p:cNvCxnSpPr/>
          <p:nvPr userDrawn="1"/>
        </p:nvCxnSpPr>
        <p:spPr>
          <a:xfrm>
            <a:off x="8488236" y="4848251"/>
            <a:ext cx="0" cy="339025"/>
          </a:xfrm>
          <a:prstGeom prst="line">
            <a:avLst/>
          </a:prstGeom>
          <a:ln w="9525">
            <a:solidFill>
              <a:srgbClr val="008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3C68"/>
                </a:solidFill>
              </a:rPr>
              <a:t>www.ctsu.org</a:t>
            </a:r>
            <a:endParaRPr lang="en-US" sz="900" dirty="0">
              <a:solidFill>
                <a:srgbClr val="003C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 descr="&quot; &quot;"/>
          <p:cNvSpPr/>
          <p:nvPr userDrawn="1"/>
        </p:nvSpPr>
        <p:spPr>
          <a:xfrm>
            <a:off x="0" y="179882"/>
            <a:ext cx="9144000" cy="6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83108"/>
            <a:ext cx="1905103" cy="1101970"/>
          </a:xfrm>
        </p:spPr>
        <p:txBody>
          <a:bodyPr anchor="t" anchorCtr="0"/>
          <a:lstStyle>
            <a:lvl1pPr>
              <a:defRPr sz="2400">
                <a:solidFill>
                  <a:srgbClr val="003C6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235079"/>
            <a:ext cx="2089913" cy="2166662"/>
          </a:xfrm>
        </p:spPr>
        <p:txBody>
          <a:bodyPr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4565" y="854791"/>
            <a:ext cx="5491976" cy="3422773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B1DC-35A9-4093-875C-40794042268B}" type="datetime1">
              <a:rPr lang="en-US" smtClean="0"/>
              <a:t>3/17/2022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descr="&quot; &quot;"/>
          <p:cNvCxnSpPr/>
          <p:nvPr userDrawn="1"/>
        </p:nvCxnSpPr>
        <p:spPr>
          <a:xfrm>
            <a:off x="2872159" y="900031"/>
            <a:ext cx="0" cy="3892367"/>
          </a:xfrm>
          <a:prstGeom prst="line">
            <a:avLst/>
          </a:prstGeom>
          <a:ln w="12700">
            <a:solidFill>
              <a:srgbClr val="2CB1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9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/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755647"/>
            <a:ext cx="2091105" cy="1655065"/>
          </a:xfrm>
        </p:spPr>
        <p:txBody>
          <a:bodyPr anchor="t" anchorCtr="0"/>
          <a:lstStyle>
            <a:lvl1pPr>
              <a:defRPr sz="2400">
                <a:solidFill>
                  <a:srgbClr val="073C7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840479"/>
            <a:ext cx="2089913" cy="561261"/>
          </a:xfrm>
        </p:spPr>
        <p:txBody>
          <a:bodyPr anchor="b" anchorCtr="0"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24565" y="1839913"/>
            <a:ext cx="5491976" cy="279281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2002" y="4804474"/>
            <a:ext cx="5550198" cy="339025"/>
          </a:xfrm>
        </p:spPr>
        <p:txBody>
          <a:bodyPr/>
          <a:lstStyle>
            <a:lvl1pPr>
              <a:defRPr sz="700"/>
            </a:lvl1pPr>
          </a:lstStyle>
          <a:p>
            <a:r>
              <a:rPr lang="en-US" smtClean="0"/>
              <a:t>Cancer Trials Support Unit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14259" y="4850662"/>
            <a:ext cx="916719" cy="246647"/>
          </a:xfrm>
        </p:spPr>
        <p:txBody>
          <a:bodyPr/>
          <a:lstStyle/>
          <a:p>
            <a:fld id="{AFA7E208-B83C-4C9F-9D3A-E6FF4684B862}" type="datetime1">
              <a:rPr lang="en-US" smtClean="0"/>
              <a:t>3/17/2022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descr="&quot; &quot;"/>
          <p:cNvCxnSpPr/>
          <p:nvPr userDrawn="1"/>
        </p:nvCxnSpPr>
        <p:spPr>
          <a:xfrm>
            <a:off x="2872159" y="900031"/>
            <a:ext cx="0" cy="3501710"/>
          </a:xfrm>
          <a:prstGeom prst="line">
            <a:avLst/>
          </a:prstGeom>
          <a:ln w="12700">
            <a:solidFill>
              <a:srgbClr val="2CB1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 descr="&quot; &quot;">
            <a:extLst>
              <a:ext uri="{FF2B5EF4-FFF2-40B4-BE49-F238E27FC236}">
                <a16:creationId xmlns:a16="http://schemas.microsoft.com/office/drawing/2014/main" id="{B917B373-71F3-BF4B-A2F8-8D2816ABE480}"/>
              </a:ext>
            </a:extLst>
          </p:cNvPr>
          <p:cNvSpPr/>
          <p:nvPr/>
        </p:nvSpPr>
        <p:spPr>
          <a:xfrm>
            <a:off x="0" y="516499"/>
            <a:ext cx="9144000" cy="285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97729C-A0E5-DD4E-B302-A5199C453A68}"/>
              </a:ext>
            </a:extLst>
          </p:cNvPr>
          <p:cNvSpPr/>
          <p:nvPr userDrawn="1"/>
        </p:nvSpPr>
        <p:spPr>
          <a:xfrm>
            <a:off x="0" y="0"/>
            <a:ext cx="9143999" cy="516499"/>
          </a:xfrm>
          <a:prstGeom prst="rect">
            <a:avLst/>
          </a:prstGeom>
          <a:gradFill flip="none" rotWithShape="1">
            <a:gsLst>
              <a:gs pos="75000">
                <a:srgbClr val="073C72"/>
              </a:gs>
              <a:gs pos="0">
                <a:srgbClr val="073C72"/>
              </a:gs>
              <a:gs pos="100000">
                <a:srgbClr val="008D9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 descr="CTSU - Cancer Trials Support Unit; A service of the National Cancer Institute"/>
          <p:cNvGrpSpPr/>
          <p:nvPr userDrawn="1"/>
        </p:nvGrpSpPr>
        <p:grpSpPr>
          <a:xfrm>
            <a:off x="665860" y="13405"/>
            <a:ext cx="8239601" cy="503094"/>
            <a:chOff x="665860" y="13405"/>
            <a:chExt cx="8239601" cy="50309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860" y="13405"/>
              <a:ext cx="608582" cy="503094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 userDrawn="1"/>
          </p:nvGrpSpPr>
          <p:grpSpPr>
            <a:xfrm>
              <a:off x="1349277" y="50501"/>
              <a:ext cx="7556184" cy="415498"/>
              <a:chOff x="1217457" y="134396"/>
              <a:chExt cx="7556184" cy="415498"/>
            </a:xfrm>
          </p:grpSpPr>
          <p:sp>
            <p:nvSpPr>
              <p:cNvPr id="18" name="TextBox 17"/>
              <p:cNvSpPr txBox="1"/>
              <p:nvPr userDrawn="1"/>
            </p:nvSpPr>
            <p:spPr>
              <a:xfrm>
                <a:off x="1217457" y="134396"/>
                <a:ext cx="301032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i="1" spc="100" baseline="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Cancer Trials Support Unit</a:t>
                </a:r>
              </a:p>
              <a:p>
                <a:r>
                  <a:rPr lang="en-US" sz="1000" b="0" i="1" cap="all" spc="0" baseline="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A service of the national cancer institute</a:t>
                </a:r>
                <a:endParaRPr lang="en-US" sz="1000" b="0" i="1" cap="all" spc="0" baseline="0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 userDrawn="1"/>
            </p:nvSpPr>
            <p:spPr>
              <a:xfrm>
                <a:off x="6916674" y="214029"/>
                <a:ext cx="185696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spc="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Linking</a:t>
                </a:r>
                <a:r>
                  <a:rPr lang="en-US" sz="1050" spc="0" baseline="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 practice to progress</a:t>
                </a:r>
                <a:endParaRPr lang="en-US" sz="1050" spc="0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820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39CBD-166C-4155-8C0D-B522B0EC7D02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5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DISCLAIMER-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755647"/>
            <a:ext cx="2091105" cy="1655065"/>
          </a:xfrm>
        </p:spPr>
        <p:txBody>
          <a:bodyPr anchor="t" anchorCtr="0"/>
          <a:lstStyle>
            <a:lvl1pPr>
              <a:defRPr sz="2400">
                <a:solidFill>
                  <a:srgbClr val="073C7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840479"/>
            <a:ext cx="2089913" cy="561261"/>
          </a:xfrm>
        </p:spPr>
        <p:txBody>
          <a:bodyPr anchor="b" anchorCtr="0"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24565" y="1839913"/>
            <a:ext cx="5491976" cy="279281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6467" y="4810277"/>
            <a:ext cx="5902379" cy="273844"/>
          </a:xfrm>
        </p:spPr>
        <p:txBody>
          <a:bodyPr/>
          <a:lstStyle>
            <a:lvl1pPr>
              <a:defRPr sz="700"/>
            </a:lvl1pPr>
          </a:lstStyle>
          <a:p>
            <a:r>
              <a:rPr lang="en-US" smtClean="0"/>
              <a:t>Cancer Trials Support Unit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98846" y="4810277"/>
            <a:ext cx="916989" cy="273844"/>
          </a:xfrm>
        </p:spPr>
        <p:txBody>
          <a:bodyPr/>
          <a:lstStyle/>
          <a:p>
            <a:fld id="{D25FBAD2-88F3-4F54-9C42-6960F47476B0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2605D2B-D784-9748-AFA6-2A276030AC0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96467" y="4521104"/>
            <a:ext cx="5902379" cy="280631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descr="&quot; &quot;"/>
          <p:cNvCxnSpPr/>
          <p:nvPr userDrawn="1"/>
        </p:nvCxnSpPr>
        <p:spPr>
          <a:xfrm>
            <a:off x="2872159" y="900031"/>
            <a:ext cx="0" cy="3501710"/>
          </a:xfrm>
          <a:prstGeom prst="line">
            <a:avLst/>
          </a:prstGeom>
          <a:ln w="12700">
            <a:solidFill>
              <a:srgbClr val="2CB1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 descr="&quot; &quot;">
            <a:extLst>
              <a:ext uri="{FF2B5EF4-FFF2-40B4-BE49-F238E27FC236}">
                <a16:creationId xmlns:a16="http://schemas.microsoft.com/office/drawing/2014/main" id="{B917B373-71F3-BF4B-A2F8-8D2816ABE480}"/>
              </a:ext>
            </a:extLst>
          </p:cNvPr>
          <p:cNvSpPr/>
          <p:nvPr/>
        </p:nvSpPr>
        <p:spPr>
          <a:xfrm>
            <a:off x="0" y="516499"/>
            <a:ext cx="9144000" cy="285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97729C-A0E5-DD4E-B302-A5199C453A68}"/>
              </a:ext>
            </a:extLst>
          </p:cNvPr>
          <p:cNvSpPr/>
          <p:nvPr userDrawn="1"/>
        </p:nvSpPr>
        <p:spPr>
          <a:xfrm>
            <a:off x="0" y="0"/>
            <a:ext cx="9143999" cy="516499"/>
          </a:xfrm>
          <a:prstGeom prst="rect">
            <a:avLst/>
          </a:prstGeom>
          <a:gradFill flip="none" rotWithShape="1">
            <a:gsLst>
              <a:gs pos="75000">
                <a:srgbClr val="073C72"/>
              </a:gs>
              <a:gs pos="0">
                <a:srgbClr val="073C72"/>
              </a:gs>
              <a:gs pos="100000">
                <a:srgbClr val="008D9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A37831-0DB2-B64D-B5E7-A47D0B10F9CC}"/>
              </a:ext>
            </a:extLst>
          </p:cNvPr>
          <p:cNvSpPr txBox="1"/>
          <p:nvPr userDrawn="1"/>
        </p:nvSpPr>
        <p:spPr>
          <a:xfrm>
            <a:off x="0" y="-423946"/>
            <a:ext cx="9143999" cy="2616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PHOTOGRAPHY LEGAL DISCLAIMER – DO NOT DELETE THIS SLIDE IF PRESENTATION INCLUDES PEOPLE IMAGES</a:t>
            </a:r>
          </a:p>
        </p:txBody>
      </p:sp>
      <p:grpSp>
        <p:nvGrpSpPr>
          <p:cNvPr id="18" name="Group 17" descr="CTSU - Cancer Trials Support Unit; A service of the National Cancer Institute"/>
          <p:cNvGrpSpPr/>
          <p:nvPr userDrawn="1"/>
        </p:nvGrpSpPr>
        <p:grpSpPr>
          <a:xfrm>
            <a:off x="665860" y="13405"/>
            <a:ext cx="8239601" cy="503094"/>
            <a:chOff x="665860" y="13405"/>
            <a:chExt cx="8239601" cy="503094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860" y="13405"/>
              <a:ext cx="608582" cy="503094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 userDrawn="1"/>
          </p:nvGrpSpPr>
          <p:grpSpPr>
            <a:xfrm>
              <a:off x="1349277" y="50501"/>
              <a:ext cx="7556184" cy="415498"/>
              <a:chOff x="1217457" y="134396"/>
              <a:chExt cx="7556184" cy="415498"/>
            </a:xfrm>
          </p:grpSpPr>
          <p:sp>
            <p:nvSpPr>
              <p:cNvPr id="21" name="TextBox 20"/>
              <p:cNvSpPr txBox="1"/>
              <p:nvPr userDrawn="1"/>
            </p:nvSpPr>
            <p:spPr>
              <a:xfrm>
                <a:off x="1217457" y="134396"/>
                <a:ext cx="301032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i="1" spc="100" baseline="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Cancer Trials Support Unit</a:t>
                </a:r>
              </a:p>
              <a:p>
                <a:r>
                  <a:rPr lang="en-US" sz="1000" b="0" i="1" cap="all" spc="0" baseline="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A service of the national cancer institute</a:t>
                </a:r>
                <a:endParaRPr lang="en-US" sz="1000" b="0" i="1" cap="all" spc="0" baseline="0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 userDrawn="1"/>
            </p:nvSpPr>
            <p:spPr>
              <a:xfrm>
                <a:off x="6916674" y="214029"/>
                <a:ext cx="185696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spc="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Linking</a:t>
                </a:r>
                <a:r>
                  <a:rPr lang="en-US" sz="1050" spc="0" baseline="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 practice to progress</a:t>
                </a:r>
                <a:endParaRPr lang="en-US" sz="1050" spc="0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28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&quot; &quot;">
            <a:extLst>
              <a:ext uri="{FF2B5EF4-FFF2-40B4-BE49-F238E27FC236}">
                <a16:creationId xmlns:a16="http://schemas.microsoft.com/office/drawing/2014/main" id="{3F379A51-BB37-3D4F-A6AD-66B3920040E6}"/>
              </a:ext>
            </a:extLst>
          </p:cNvPr>
          <p:cNvSpPr/>
          <p:nvPr userDrawn="1"/>
        </p:nvSpPr>
        <p:spPr>
          <a:xfrm>
            <a:off x="0" y="179883"/>
            <a:ext cx="9144000" cy="632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527985"/>
            <a:ext cx="2949178" cy="1166649"/>
          </a:xfrm>
        </p:spPr>
        <p:txBody>
          <a:bodyPr anchor="b"/>
          <a:lstStyle>
            <a:lvl1pPr>
              <a:defRPr sz="2400">
                <a:solidFill>
                  <a:srgbClr val="073C7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179884"/>
            <a:ext cx="5256609" cy="461399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7298"/>
            <a:ext cx="2949178" cy="2334816"/>
          </a:xfrm>
        </p:spPr>
        <p:txBody>
          <a:bodyPr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564D-77DC-4B3D-AFDE-031EFB5CAAEE}" type="datetime1">
              <a:rPr lang="en-US" smtClean="0"/>
              <a:t>3/17/2022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7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2F471-1B06-41B1-8EC4-21779E98AA8B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1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2D42-7BC2-4A7C-8446-BF7831F0FBFF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descr="&quot; &quot;">
            <a:extLst>
              <a:ext uri="{FF2B5EF4-FFF2-40B4-BE49-F238E27FC236}">
                <a16:creationId xmlns:a16="http://schemas.microsoft.com/office/drawing/2014/main" id="{092BFE90-0EC7-8E49-A81D-742387D961E1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93F59E-76D3-C945-BA94-AE73A4E845AB}"/>
                </a:ext>
              </a:extLst>
            </p:cNvPr>
            <p:cNvSpPr/>
            <p:nvPr userDrawn="1"/>
          </p:nvSpPr>
          <p:spPr>
            <a:xfrm>
              <a:off x="0" y="489312"/>
              <a:ext cx="9143999" cy="4654188"/>
            </a:xfrm>
            <a:prstGeom prst="rect">
              <a:avLst/>
            </a:prstGeom>
            <a:gradFill>
              <a:gsLst>
                <a:gs pos="0">
                  <a:srgbClr val="A8D1D9"/>
                </a:gs>
                <a:gs pos="83000">
                  <a:schemeClr val="bg1">
                    <a:alpha val="0"/>
                  </a:schemeClr>
                </a:gs>
                <a:gs pos="37000">
                  <a:srgbClr val="CFEAE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CE12C6-9ED5-9246-8889-3FA33C670B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8" cy="51435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E36DF3-4871-0A4A-8679-A67149E65C80}"/>
                </a:ext>
              </a:extLst>
            </p:cNvPr>
            <p:cNvSpPr/>
            <p:nvPr userDrawn="1"/>
          </p:nvSpPr>
          <p:spPr>
            <a:xfrm>
              <a:off x="1" y="489312"/>
              <a:ext cx="9143998" cy="2652787"/>
            </a:xfrm>
            <a:prstGeom prst="rect">
              <a:avLst/>
            </a:prstGeom>
            <a:gradFill flip="none" rotWithShape="1">
              <a:gsLst>
                <a:gs pos="0">
                  <a:srgbClr val="00457F">
                    <a:alpha val="37000"/>
                  </a:srgbClr>
                </a:gs>
                <a:gs pos="67000">
                  <a:srgbClr val="0A3B6F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4FC5CE-57D9-134F-950B-1C7795D90D41}"/>
                </a:ext>
              </a:extLst>
            </p:cNvPr>
            <p:cNvSpPr/>
            <p:nvPr/>
          </p:nvSpPr>
          <p:spPr>
            <a:xfrm>
              <a:off x="0" y="2"/>
              <a:ext cx="9144000" cy="506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7559"/>
            <a:ext cx="6306633" cy="1859795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7D9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rgbClr val="073C7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7A69-2610-4039-9F17-11F0038B9103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7244500" y="117699"/>
            <a:ext cx="18569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0" spc="0" dirty="0" smtClean="0">
                <a:solidFill>
                  <a:srgbClr val="1F466C"/>
                </a:solidFill>
                <a:latin typeface="Franklin Gothic Book" panose="020B0503020102020204" pitchFamily="34" charset="0"/>
              </a:rPr>
              <a:t>Linking</a:t>
            </a:r>
            <a:r>
              <a:rPr lang="en-US" sz="1050" i="0" spc="0" baseline="0" dirty="0" smtClean="0">
                <a:solidFill>
                  <a:srgbClr val="1F466C"/>
                </a:solidFill>
                <a:latin typeface="Franklin Gothic Book" panose="020B0503020102020204" pitchFamily="34" charset="0"/>
              </a:rPr>
              <a:t> practice to progress</a:t>
            </a:r>
            <a:endParaRPr lang="en-US" sz="1050" i="0" spc="0" dirty="0">
              <a:solidFill>
                <a:srgbClr val="1F466C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18" name="Group 17" descr="CTSU - Cancer Trials Support Unit - A service of the National Cancer Institute"/>
          <p:cNvGrpSpPr/>
          <p:nvPr userDrawn="1"/>
        </p:nvGrpSpPr>
        <p:grpSpPr>
          <a:xfrm>
            <a:off x="619033" y="-4843"/>
            <a:ext cx="3520452" cy="506048"/>
            <a:chOff x="5335419" y="886"/>
            <a:chExt cx="3520452" cy="506048"/>
          </a:xfrm>
        </p:grpSpPr>
        <p:sp>
          <p:nvSpPr>
            <p:cNvPr id="19" name="TextBox 18"/>
            <p:cNvSpPr txBox="1"/>
            <p:nvPr userDrawn="1"/>
          </p:nvSpPr>
          <p:spPr>
            <a:xfrm>
              <a:off x="5845542" y="59786"/>
              <a:ext cx="3010329" cy="4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spc="100" baseline="0" dirty="0" smtClean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 Cancer Trials Support Unit</a:t>
              </a:r>
            </a:p>
            <a:p>
              <a:r>
                <a:rPr lang="en-US" sz="950" b="0" i="1" cap="all" spc="0" baseline="0" dirty="0" smtClean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A service of the national cancer institute</a:t>
              </a:r>
              <a:endParaRPr lang="en-US" sz="950" b="0" i="1" cap="all" spc="0" baseline="0" dirty="0">
                <a:solidFill>
                  <a:srgbClr val="00619C"/>
                </a:solidFill>
                <a:latin typeface="Franklin Gothic Book" panose="020B05030201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335419" y="886"/>
              <a:ext cx="549014" cy="506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79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ark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EF293EC-DC44-F54B-824D-F99329283B7B}"/>
              </a:ext>
            </a:extLst>
          </p:cNvPr>
          <p:cNvSpPr/>
          <p:nvPr userDrawn="1"/>
        </p:nvSpPr>
        <p:spPr>
          <a:xfrm>
            <a:off x="0" y="489312"/>
            <a:ext cx="9143999" cy="4654188"/>
          </a:xfrm>
          <a:prstGeom prst="rect">
            <a:avLst/>
          </a:prstGeom>
          <a:solidFill>
            <a:srgbClr val="0A3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 descr="&quot; &quot;">
            <a:extLst>
              <a:ext uri="{FF2B5EF4-FFF2-40B4-BE49-F238E27FC236}">
                <a16:creationId xmlns:a16="http://schemas.microsoft.com/office/drawing/2014/main" id="{0E0F2E8E-1D9A-8C49-BE1B-78C86DE5C06E}"/>
              </a:ext>
            </a:extLst>
          </p:cNvPr>
          <p:cNvGrpSpPr/>
          <p:nvPr userDrawn="1"/>
        </p:nvGrpSpPr>
        <p:grpSpPr>
          <a:xfrm>
            <a:off x="0" y="2"/>
            <a:ext cx="9144000" cy="5159448"/>
            <a:chOff x="0" y="2"/>
            <a:chExt cx="9144000" cy="515944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B2881F6-B9B0-9A4B-86A2-7E6549A8A91F}"/>
                </a:ext>
              </a:extLst>
            </p:cNvPr>
            <p:cNvSpPr/>
            <p:nvPr userDrawn="1"/>
          </p:nvSpPr>
          <p:spPr>
            <a:xfrm>
              <a:off x="0" y="489312"/>
              <a:ext cx="4304963" cy="4654188"/>
            </a:xfrm>
            <a:prstGeom prst="rect">
              <a:avLst/>
            </a:prstGeom>
            <a:gradFill flip="none" rotWithShape="1">
              <a:gsLst>
                <a:gs pos="0">
                  <a:srgbClr val="00457F"/>
                </a:gs>
                <a:gs pos="100000">
                  <a:srgbClr val="0A3B6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DE4E35E-FD64-BD4D-83E2-105756230751}"/>
                </a:ext>
              </a:extLst>
            </p:cNvPr>
            <p:cNvSpPr/>
            <p:nvPr userDrawn="1"/>
          </p:nvSpPr>
          <p:spPr>
            <a:xfrm>
              <a:off x="3" y="489312"/>
              <a:ext cx="9143995" cy="4654188"/>
            </a:xfrm>
            <a:prstGeom prst="rect">
              <a:avLst/>
            </a:prstGeom>
            <a:gradFill flip="none" rotWithShape="1">
              <a:gsLst>
                <a:gs pos="0">
                  <a:srgbClr val="008799"/>
                </a:gs>
                <a:gs pos="100000">
                  <a:srgbClr val="00B7AD">
                    <a:alpha val="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&quot; &quot;">
              <a:extLst>
                <a:ext uri="{FF2B5EF4-FFF2-40B4-BE49-F238E27FC236}">
                  <a16:creationId xmlns:a16="http://schemas.microsoft.com/office/drawing/2014/main" id="{2CDFBE96-57AF-D848-91CA-50807F45B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300" y="511250"/>
              <a:ext cx="2679700" cy="46482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DD2E4C3-920D-2843-94C6-D74267F5D347}"/>
                </a:ext>
              </a:extLst>
            </p:cNvPr>
            <p:cNvSpPr/>
            <p:nvPr/>
          </p:nvSpPr>
          <p:spPr>
            <a:xfrm>
              <a:off x="0" y="2"/>
              <a:ext cx="9144000" cy="506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D25CFD-5267-C443-8BC4-373BA24E65F0}"/>
              </a:ext>
            </a:extLst>
          </p:cNvPr>
          <p:cNvCxnSpPr/>
          <p:nvPr userDrawn="1"/>
        </p:nvCxnSpPr>
        <p:spPr>
          <a:xfrm>
            <a:off x="8488236" y="4848251"/>
            <a:ext cx="0" cy="339025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3888" y="1287559"/>
            <a:ext cx="6306633" cy="1859795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19ADBA-4B6F-4646-A0BF-2CE6E93C4813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Cancer Trials Support Unit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 userDrawn="1"/>
        </p:nvSpPr>
        <p:spPr>
          <a:xfrm>
            <a:off x="7287032" y="117699"/>
            <a:ext cx="18569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spc="0" dirty="0" smtClean="0">
                <a:solidFill>
                  <a:srgbClr val="00619C"/>
                </a:solidFill>
                <a:latin typeface="Franklin Gothic Book" panose="020B0503020102020204" pitchFamily="34" charset="0"/>
              </a:rPr>
              <a:t>Linking</a:t>
            </a:r>
            <a:r>
              <a:rPr lang="en-US" sz="1050" i="1" spc="0" baseline="0" dirty="0" smtClean="0">
                <a:solidFill>
                  <a:srgbClr val="00619C"/>
                </a:solidFill>
                <a:latin typeface="Franklin Gothic Book" panose="020B0503020102020204" pitchFamily="34" charset="0"/>
              </a:rPr>
              <a:t> practice to progress</a:t>
            </a:r>
            <a:endParaRPr lang="en-US" sz="1050" i="1" spc="0" dirty="0">
              <a:solidFill>
                <a:srgbClr val="00619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www.ctsu.org</a:t>
            </a:r>
            <a:endParaRPr lang="en-US" sz="900" dirty="0">
              <a:solidFill>
                <a:schemeClr val="bg1"/>
              </a:solidFill>
            </a:endParaRPr>
          </a:p>
        </p:txBody>
      </p:sp>
      <p:grpSp>
        <p:nvGrpSpPr>
          <p:cNvPr id="22" name="Group 21" descr="CTSU - Cancer Trials Support Unit - A service of the National Cancer Institute"/>
          <p:cNvGrpSpPr/>
          <p:nvPr userDrawn="1"/>
        </p:nvGrpSpPr>
        <p:grpSpPr>
          <a:xfrm>
            <a:off x="631487" y="0"/>
            <a:ext cx="3520452" cy="506048"/>
            <a:chOff x="5335419" y="886"/>
            <a:chExt cx="3520452" cy="506048"/>
          </a:xfrm>
        </p:grpSpPr>
        <p:sp>
          <p:nvSpPr>
            <p:cNvPr id="24" name="TextBox 23"/>
            <p:cNvSpPr txBox="1"/>
            <p:nvPr userDrawn="1"/>
          </p:nvSpPr>
          <p:spPr>
            <a:xfrm>
              <a:off x="5845542" y="59786"/>
              <a:ext cx="3010329" cy="4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spc="100" baseline="0" dirty="0" smtClean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 Cancer Trials Support Unit</a:t>
              </a:r>
            </a:p>
            <a:p>
              <a:r>
                <a:rPr lang="en-US" sz="950" b="0" i="1" cap="all" spc="0" baseline="0" dirty="0" smtClean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A service of the national cancer institute</a:t>
              </a:r>
              <a:endParaRPr lang="en-US" sz="950" b="0" i="1" cap="all" spc="0" baseline="0" dirty="0">
                <a:solidFill>
                  <a:srgbClr val="00619C"/>
                </a:solidFill>
                <a:latin typeface="Franklin Gothic Book" panose="020B050302010202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335419" y="886"/>
              <a:ext cx="549014" cy="506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529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52698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52698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D427-BF0C-4CEC-8D1B-17520DE7D3BF}" type="datetime1">
              <a:rPr lang="en-US" smtClean="0"/>
              <a:t>3/17/2022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52698"/>
            <a:ext cx="3886200" cy="20187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52698"/>
            <a:ext cx="3886200" cy="20187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28650" y="3124752"/>
            <a:ext cx="7886700" cy="13886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4C3B-C909-4843-AEE1-2E8FB221F18C}" type="datetime1">
              <a:rPr lang="en-US" smtClean="0"/>
              <a:t>3/17/2022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5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B7E8-2EA4-42C9-81A3-D3E36A33D40B}" type="datetime1">
              <a:rPr lang="en-US" smtClean="0"/>
              <a:t>3/17/2022</a:t>
            </a:fld>
            <a:endParaRPr lang="en-US"/>
          </a:p>
        </p:txBody>
      </p:sp>
      <p:pic>
        <p:nvPicPr>
          <p:cNvPr id="9" name="Picture 8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49421" y="710465"/>
            <a:ext cx="4394579" cy="4450223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8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8478" y="705259"/>
            <a:ext cx="4435522" cy="4428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B7E8-2EA4-42C9-81A3-D3E36A33D40B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1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 descr="&quot; &quot;">
            <a:extLst>
              <a:ext uri="{FF2B5EF4-FFF2-40B4-BE49-F238E27FC236}">
                <a16:creationId xmlns:a16="http://schemas.microsoft.com/office/drawing/2014/main" id="{D9C75A97-2C6D-5548-9CE6-5FABA4E3BADF}"/>
              </a:ext>
            </a:extLst>
          </p:cNvPr>
          <p:cNvSpPr/>
          <p:nvPr userDrawn="1"/>
        </p:nvSpPr>
        <p:spPr>
          <a:xfrm>
            <a:off x="0" y="0"/>
            <a:ext cx="9143999" cy="705891"/>
          </a:xfrm>
          <a:prstGeom prst="rect">
            <a:avLst/>
          </a:prstGeom>
          <a:gradFill flip="none" rotWithShape="1">
            <a:gsLst>
              <a:gs pos="75000">
                <a:srgbClr val="073C72"/>
              </a:gs>
              <a:gs pos="0">
                <a:srgbClr val="073C72"/>
              </a:gs>
              <a:gs pos="100000">
                <a:srgbClr val="008D9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450342" cy="693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55077"/>
            <a:ext cx="7886700" cy="3577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2002" y="4804475"/>
            <a:ext cx="55039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3C6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Cancer Trials Support Unit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25973" y="4804475"/>
            <a:ext cx="11935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74DB4-B219-411F-841C-530B30F70DFB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4804475"/>
            <a:ext cx="62864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rgbClr val="003C6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 descr="&quot; &quot;">
            <a:extLst>
              <a:ext uri="{FF2B5EF4-FFF2-40B4-BE49-F238E27FC236}">
                <a16:creationId xmlns:a16="http://schemas.microsoft.com/office/drawing/2014/main" id="{70064890-3E76-1843-BBB2-112D3E03584E}"/>
              </a:ext>
            </a:extLst>
          </p:cNvPr>
          <p:cNvCxnSpPr/>
          <p:nvPr userDrawn="1"/>
        </p:nvCxnSpPr>
        <p:spPr>
          <a:xfrm>
            <a:off x="8488236" y="4807155"/>
            <a:ext cx="0" cy="339025"/>
          </a:xfrm>
          <a:prstGeom prst="line">
            <a:avLst/>
          </a:prstGeom>
          <a:ln w="9525">
            <a:solidFill>
              <a:srgbClr val="008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003C68"/>
                </a:solidFill>
              </a:rPr>
              <a:t>www.ctsu.org</a:t>
            </a:r>
            <a:endParaRPr lang="en-US" sz="900" b="1" dirty="0">
              <a:solidFill>
                <a:srgbClr val="003C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4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1" r:id="rId2"/>
    <p:sldLayoutId id="2147483662" r:id="rId3"/>
    <p:sldLayoutId id="2147483663" r:id="rId4"/>
    <p:sldLayoutId id="2147483688" r:id="rId5"/>
    <p:sldLayoutId id="2147483664" r:id="rId6"/>
    <p:sldLayoutId id="2147483673" r:id="rId7"/>
    <p:sldLayoutId id="2147483707" r:id="rId8"/>
    <p:sldLayoutId id="2147483697" r:id="rId9"/>
    <p:sldLayoutId id="2147483703" r:id="rId10"/>
    <p:sldLayoutId id="2147483701" r:id="rId11"/>
    <p:sldLayoutId id="2147483704" r:id="rId12"/>
    <p:sldLayoutId id="2147483706" r:id="rId13"/>
    <p:sldLayoutId id="2147483705" r:id="rId14"/>
    <p:sldLayoutId id="2147483702" r:id="rId15"/>
    <p:sldLayoutId id="2147483695" r:id="rId16"/>
    <p:sldLayoutId id="2147483683" r:id="rId17"/>
    <p:sldLayoutId id="2147483684" r:id="rId18"/>
    <p:sldLayoutId id="2147483680" r:id="rId19"/>
    <p:sldLayoutId id="2147483676" r:id="rId20"/>
    <p:sldLayoutId id="2147483711" r:id="rId21"/>
    <p:sldLayoutId id="2147483709" r:id="rId22"/>
    <p:sldLayoutId id="2147483665" r:id="rId23"/>
    <p:sldLayoutId id="2147483686" r:id="rId24"/>
    <p:sldLayoutId id="2147483687" r:id="rId25"/>
    <p:sldLayoutId id="2147483666" r:id="rId26"/>
    <p:sldLayoutId id="2147483685" r:id="rId27"/>
    <p:sldLayoutId id="2147483668" r:id="rId28"/>
    <p:sldLayoutId id="2147483675" r:id="rId29"/>
    <p:sldLayoutId id="2147483689" r:id="rId30"/>
    <p:sldLayoutId id="2147483669" r:id="rId31"/>
    <p:sldLayoutId id="2147483670" r:id="rId32"/>
    <p:sldLayoutId id="2147483671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34950" indent="-17780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009399"/>
        </a:buClr>
        <a:buSzPct val="100000"/>
        <a:buFont typeface="Zapf Dingbats"/>
        <a:buChar char="❯"/>
        <a:tabLst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-168275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009399"/>
        </a:buClr>
        <a:buSzPct val="100000"/>
        <a:buFont typeface="Arial" panose="020B0604020202020204" pitchFamily="34" charset="0"/>
        <a:buChar char="•"/>
        <a:tabLst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687388" indent="-230188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073C72"/>
        </a:buClr>
        <a:buFont typeface=".PingFang SC Regular"/>
        <a:buChar char="－"/>
        <a:tabLst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4" orient="horz" pos="660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8" orient="horz" pos="3132" userDrawn="1">
          <p15:clr>
            <a:srgbClr val="F26B43"/>
          </p15:clr>
        </p15:guide>
        <p15:guide id="9" pos="4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carolineporter@Westat.com" TargetMode="External"/><Relationship Id="rId2" Type="http://schemas.openxmlformats.org/officeDocument/2006/relationships/hyperlink" Target="mailto:marthahering@Westat.com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Regulatory Support System (RSS) Modernization Training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Portal, Roster Maintenance, Regulatory, and Reports</a:t>
            </a:r>
          </a:p>
          <a:p>
            <a:r>
              <a:rPr lang="en-US" dirty="0" smtClean="0"/>
              <a:t>March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7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Roster Maintenance - What is Continuing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Roster business rules for assignment of unique </a:t>
            </a:r>
            <a:r>
              <a:rPr lang="en-US" dirty="0" smtClean="0"/>
              <a:t>CTEP identifiers </a:t>
            </a:r>
            <a:r>
              <a:rPr lang="en-US" dirty="0" smtClean="0"/>
              <a:t>for institutions and persons continue to be enforced</a:t>
            </a:r>
          </a:p>
          <a:p>
            <a:r>
              <a:rPr lang="en-US" dirty="0" smtClean="0"/>
              <a:t>Roster business rules for the Experimental Therapuetics Clinical Trials Network (ETCTN) and National Clinical Trials Network (NCTN) continue to be enforced</a:t>
            </a:r>
          </a:p>
          <a:p>
            <a:r>
              <a:rPr lang="en-US" dirty="0" smtClean="0"/>
              <a:t>Business rules for adding persons or automated removal of persons based upon CTEP status continue to be enforced</a:t>
            </a:r>
          </a:p>
          <a:p>
            <a:r>
              <a:rPr lang="en-US" dirty="0" smtClean="0"/>
              <a:t>Business rules for setting institution and person statuses were refined and continue to be enforced</a:t>
            </a:r>
          </a:p>
          <a:p>
            <a:r>
              <a:rPr lang="en-US" dirty="0" smtClean="0"/>
              <a:t>Real-time Data Transfer System (RDTS), CTSU Enterprise Web Services (CEWS), and CENTER are unaffected</a:t>
            </a:r>
          </a:p>
          <a:p>
            <a:r>
              <a:rPr lang="en-US" dirty="0" smtClean="0"/>
              <a:t>Integrations with NCORP-SYS and the CTEP-ESYS continue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0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Roster Maintenance – What has Changed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a Future Release </a:t>
            </a:r>
          </a:p>
          <a:p>
            <a:pPr lvl="1"/>
            <a:r>
              <a:rPr lang="en-US" dirty="0" smtClean="0"/>
              <a:t>Copy persons from one institution record to another</a:t>
            </a:r>
          </a:p>
          <a:p>
            <a:pPr lvl="1"/>
            <a:r>
              <a:rPr lang="en-US" dirty="0" smtClean="0"/>
              <a:t>Mass update of person roster statuses from the Person Roster Browser</a:t>
            </a:r>
          </a:p>
          <a:p>
            <a:pPr lvl="1"/>
            <a:r>
              <a:rPr lang="en-US" dirty="0" smtClean="0"/>
              <a:t>CTSU Administrative features for Role set up, Roster Update Maintenance set up, and Attributes set up</a:t>
            </a:r>
          </a:p>
          <a:p>
            <a:r>
              <a:rPr lang="en-US" dirty="0" smtClean="0"/>
              <a:t>What won’t be available</a:t>
            </a:r>
          </a:p>
          <a:p>
            <a:pPr lvl="1"/>
            <a:r>
              <a:rPr lang="en-US" dirty="0" smtClean="0"/>
              <a:t>Unregistered persons</a:t>
            </a:r>
          </a:p>
          <a:p>
            <a:pPr lvl="1"/>
            <a:r>
              <a:rPr lang="en-US" dirty="0" smtClean="0"/>
              <a:t>Unregistered institutions will be moved to a CTSU Administrative function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1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Roster Demo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221" y="842075"/>
            <a:ext cx="4267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Regulatory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4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Regulatory – What has Changed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20616"/>
            <a:ext cx="7886700" cy="3983859"/>
          </a:xfrm>
        </p:spPr>
        <p:txBody>
          <a:bodyPr/>
          <a:lstStyle/>
          <a:p>
            <a:r>
              <a:rPr lang="en-US" sz="1400" dirty="0"/>
              <a:t>No More Packet Screen </a:t>
            </a:r>
          </a:p>
          <a:p>
            <a:pPr lvl="1"/>
            <a:r>
              <a:rPr lang="en-US" sz="1400" dirty="0"/>
              <a:t>Packet Browser and the Packet Screen have been merged into one screen, the Packet Processing Screen, which incorporates all of the previous functionality of both screens</a:t>
            </a:r>
          </a:p>
          <a:p>
            <a:pPr lvl="2"/>
            <a:r>
              <a:rPr lang="en-US" sz="1400" dirty="0"/>
              <a:t>Data Filters (Person ID, Site ID, Protocol) have been pulled out of the grid search</a:t>
            </a:r>
          </a:p>
          <a:p>
            <a:pPr lvl="2"/>
            <a:r>
              <a:rPr lang="en-US" sz="1400" dirty="0"/>
              <a:t>Links to IRB Approval screen (IRB) and Site Registration screen (SR) are in the Indexing section</a:t>
            </a:r>
          </a:p>
          <a:p>
            <a:pPr lvl="2"/>
            <a:r>
              <a:rPr lang="en-US" sz="1400" dirty="0"/>
              <a:t>Additional Details now includes the following information</a:t>
            </a:r>
          </a:p>
          <a:p>
            <a:pPr lvl="3"/>
            <a:r>
              <a:rPr lang="en-US" sz="1400" dirty="0"/>
              <a:t>Submission Content</a:t>
            </a:r>
          </a:p>
          <a:p>
            <a:pPr lvl="3"/>
            <a:r>
              <a:rPr lang="en-US" sz="1400" dirty="0"/>
              <a:t>Submitter Contact Info</a:t>
            </a:r>
          </a:p>
          <a:p>
            <a:pPr lvl="3"/>
            <a:r>
              <a:rPr lang="en-US" sz="1400" dirty="0"/>
              <a:t>Processing Info; such as Priority, Assigned to, Status, Class, and Internal and External Comments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288918" lvl="1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Regulatory Demo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221" y="842075"/>
            <a:ext cx="4267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2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2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 - </a:t>
            </a:r>
            <a:r>
              <a:rPr lang="en-US" dirty="0" smtClean="0"/>
              <a:t>What is Continuing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Centralized access to on-demand reports for multiple domains (e.g., Regulatory, Funding, Accrual)</a:t>
            </a:r>
          </a:p>
          <a:p>
            <a:r>
              <a:rPr lang="en-US" dirty="0" smtClean="0"/>
              <a:t>Customizable report parameters to return specific relevant results</a:t>
            </a:r>
          </a:p>
          <a:p>
            <a:r>
              <a:rPr lang="en-US" dirty="0" smtClean="0"/>
              <a:t>Available report formats include PDF, CSV, and XLSX (not all formats are available for every report)</a:t>
            </a:r>
          </a:p>
          <a:p>
            <a:r>
              <a:rPr lang="en-US" dirty="0" smtClean="0"/>
              <a:t>Stakeholders can request custom reports when a suitable report is not available in the application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6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 – </a:t>
            </a:r>
            <a:r>
              <a:rPr lang="en-US" dirty="0" smtClean="0"/>
              <a:t>What has Changed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Filterable and sortable table of available reports</a:t>
            </a:r>
          </a:p>
          <a:p>
            <a:r>
              <a:rPr lang="en-US" dirty="0" smtClean="0"/>
              <a:t>Uncluttered interface</a:t>
            </a:r>
          </a:p>
          <a:p>
            <a:r>
              <a:rPr lang="en-US" dirty="0" smtClean="0"/>
              <a:t>Ability to view full report description at one time</a:t>
            </a:r>
          </a:p>
          <a:p>
            <a:r>
              <a:rPr lang="en-US" dirty="0" smtClean="0"/>
              <a:t>Availability of “shell” report before execution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 Demo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221" y="842075"/>
            <a:ext cx="4267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32B045-7450-4648-97A7-0CA5B024B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Please hold questions until the end of each 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Overview</a:t>
            </a:r>
          </a:p>
          <a:p>
            <a:r>
              <a:rPr lang="en-US" dirty="0" smtClean="0"/>
              <a:t>Common Features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smtClean="0"/>
              <a:t>Portal </a:t>
            </a:r>
            <a:endParaRPr lang="en-US" dirty="0" smtClean="0"/>
          </a:p>
          <a:p>
            <a:r>
              <a:rPr lang="en-US" dirty="0" smtClean="0"/>
              <a:t>Roster </a:t>
            </a:r>
            <a:r>
              <a:rPr lang="en-US" dirty="0" smtClean="0"/>
              <a:t>Maintenance </a:t>
            </a:r>
            <a:endParaRPr lang="en-US" dirty="0" smtClean="0"/>
          </a:p>
          <a:p>
            <a:r>
              <a:rPr lang="en-US" dirty="0" smtClean="0"/>
              <a:t>Regulatory </a:t>
            </a:r>
          </a:p>
          <a:p>
            <a:r>
              <a:rPr lang="en-US" dirty="0" smtClean="0"/>
              <a:t>Reports </a:t>
            </a:r>
          </a:p>
          <a:p>
            <a:r>
              <a:rPr lang="en-US" dirty="0" smtClean="0"/>
              <a:t>Next Steps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Cancer Trials Support Unit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15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6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Currently the Portal, Rostering and Regulatory are in internal production</a:t>
            </a:r>
          </a:p>
          <a:p>
            <a:r>
              <a:rPr lang="en-US" dirty="0" smtClean="0"/>
              <a:t>If you have access to the Protocol application, you will be able to view these applications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rite access has not yet been assigned</a:t>
            </a:r>
          </a:p>
          <a:p>
            <a:pPr lvl="1"/>
            <a:r>
              <a:rPr lang="en-US" dirty="0" smtClean="0"/>
              <a:t>Feel free to look around</a:t>
            </a:r>
          </a:p>
          <a:p>
            <a:r>
              <a:rPr lang="en-US" dirty="0" smtClean="0"/>
              <a:t>Will be reaching out to the RSS Authorizer/Membership Staff to determine who needs write access to Rostering; confirm RSS access</a:t>
            </a:r>
          </a:p>
          <a:p>
            <a:r>
              <a:rPr lang="en-US" dirty="0" smtClean="0"/>
              <a:t>Plan </a:t>
            </a:r>
            <a:r>
              <a:rPr lang="en-US" dirty="0" smtClean="0"/>
              <a:t>to go to full production with release of the Reports </a:t>
            </a:r>
            <a:r>
              <a:rPr lang="en-US" dirty="0" smtClean="0"/>
              <a:t>application in this spring</a:t>
            </a:r>
            <a:endParaRPr lang="en-US" dirty="0" smtClean="0"/>
          </a:p>
          <a:p>
            <a:r>
              <a:rPr lang="en-US" dirty="0" smtClean="0"/>
              <a:t>.</a:t>
            </a:r>
            <a:r>
              <a:rPr lang="en-US" dirty="0" err="1" smtClean="0"/>
              <a:t>jnlp</a:t>
            </a:r>
            <a:r>
              <a:rPr lang="en-US" dirty="0" smtClean="0"/>
              <a:t> RSS will continue to be available for a limited time, but will be retired in </a:t>
            </a:r>
            <a:r>
              <a:rPr lang="en-US" dirty="0" smtClean="0"/>
              <a:t>mid-summer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8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Help Topics will be available for all applications</a:t>
            </a:r>
          </a:p>
          <a:p>
            <a:r>
              <a:rPr lang="en-US" dirty="0" smtClean="0"/>
              <a:t>Contact Martha Hering (</a:t>
            </a:r>
            <a:r>
              <a:rPr lang="en-US" dirty="0" smtClean="0">
                <a:hlinkClick r:id="rId2"/>
              </a:rPr>
              <a:t>marthahering@Westat.com</a:t>
            </a:r>
            <a:r>
              <a:rPr lang="en-US" dirty="0" smtClean="0"/>
              <a:t>) and Caroline Porter (</a:t>
            </a:r>
            <a:r>
              <a:rPr lang="en-US" dirty="0" smtClean="0">
                <a:hlinkClick r:id="rId3"/>
              </a:rPr>
              <a:t>carolineporter@Westat.com</a:t>
            </a:r>
            <a:r>
              <a:rPr lang="en-US" dirty="0" smtClean="0"/>
              <a:t>) with questions</a:t>
            </a:r>
          </a:p>
          <a:p>
            <a:r>
              <a:rPr lang="en-US" dirty="0" smtClean="0"/>
              <a:t>We can provide targeted Lead Protocol Organization/Roster Owner organization trainings upon request after the full production release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1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C3B68-0ECC-E24B-B576-48BE2D3C0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9D23C-5C0F-984B-B958-14A5C017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9863" y="2292226"/>
            <a:ext cx="42883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You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158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5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the RSS Modernization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Modernize the look, feel, and functionality of RSS from the Oracle forms User Interface (UI) to a modern web-based, Single Page Application (SPA) using </a:t>
            </a:r>
            <a:r>
              <a:rPr lang="en-US" dirty="0" err="1" smtClean="0"/>
              <a:t>ReactJS</a:t>
            </a:r>
            <a:endParaRPr lang="en-US" dirty="0" smtClean="0"/>
          </a:p>
          <a:p>
            <a:r>
              <a:rPr lang="en-US" dirty="0" smtClean="0"/>
              <a:t>Ensure current functionality remains in place while setting the stage for  future enhancements</a:t>
            </a:r>
          </a:p>
          <a:p>
            <a:r>
              <a:rPr lang="en-US" dirty="0" smtClean="0"/>
              <a:t>Support smaller, more modular applications allowing for updates/maintenance to a single application without disruption to all applications</a:t>
            </a:r>
          </a:p>
          <a:p>
            <a:r>
              <a:rPr lang="en-US" dirty="0" smtClean="0"/>
              <a:t>Framework and components are extensible across applications improving consistency across applications </a:t>
            </a:r>
          </a:p>
          <a:p>
            <a:r>
              <a:rPr lang="en-US" dirty="0" smtClean="0"/>
              <a:t>Standardize access rules and centralize monitoring of systems for common issues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7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Requirements for Access to Modernized Applications for Cancer Trial Support Unit (CTSU), National Cancer Institute (NCI), authorized NCI contractors and support services, and Lead Protocol Organization (LPO) staff</a:t>
            </a:r>
          </a:p>
          <a:p>
            <a:pPr lvl="1"/>
            <a:r>
              <a:rPr lang="en-US" dirty="0" smtClean="0"/>
              <a:t>Active CTEP Registration Status</a:t>
            </a:r>
          </a:p>
          <a:p>
            <a:pPr lvl="1"/>
            <a:r>
              <a:rPr lang="en-US" dirty="0" smtClean="0"/>
              <a:t>Uses CTEP Identify and Access Management (IAM) credentials</a:t>
            </a:r>
          </a:p>
          <a:p>
            <a:pPr lvl="1"/>
            <a:r>
              <a:rPr lang="en-US" dirty="0" smtClean="0"/>
              <a:t>Active roster status on the CTSU roster aligned with the administrative organization (e.g., Alliance, IROC-Houston, DCTC, etc.)</a:t>
            </a:r>
          </a:p>
          <a:p>
            <a:pPr lvl="1"/>
            <a:r>
              <a:rPr lang="en-US" dirty="0" smtClean="0"/>
              <a:t>Appropriate staff role for read </a:t>
            </a:r>
            <a:r>
              <a:rPr lang="en-US" dirty="0" smtClean="0"/>
              <a:t>(general) access </a:t>
            </a:r>
            <a:r>
              <a:rPr lang="en-US" dirty="0" smtClean="0"/>
              <a:t>(e.g., NCI Staff, LPO Staff, etc.)</a:t>
            </a:r>
          </a:p>
          <a:p>
            <a:pPr lvl="1"/>
            <a:r>
              <a:rPr lang="en-US" dirty="0" smtClean="0"/>
              <a:t>Appropriate role for write access (e.g., </a:t>
            </a:r>
            <a:r>
              <a:rPr lang="en-US" dirty="0" smtClean="0"/>
              <a:t>LPO Protocol </a:t>
            </a:r>
            <a:r>
              <a:rPr lang="en-US" dirty="0" smtClean="0"/>
              <a:t>Specialist, </a:t>
            </a:r>
            <a:r>
              <a:rPr lang="en-US" dirty="0" smtClean="0"/>
              <a:t>LPO Roster </a:t>
            </a:r>
            <a:r>
              <a:rPr lang="en-US" dirty="0" smtClean="0"/>
              <a:t>Owner, etc.)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3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Features Demo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4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Portal Demo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0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Roster Maintenance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6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Roster Maintenance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</a:p>
          <a:p>
            <a:pPr lvl="1"/>
            <a:r>
              <a:rPr lang="en-US" dirty="0" smtClean="0"/>
              <a:t>My Tasks (Welcome)</a:t>
            </a:r>
          </a:p>
          <a:p>
            <a:pPr lvl="1"/>
            <a:r>
              <a:rPr lang="en-US" dirty="0" smtClean="0"/>
              <a:t>Credentialing</a:t>
            </a:r>
          </a:p>
          <a:p>
            <a:pPr lvl="1"/>
            <a:r>
              <a:rPr lang="en-US" dirty="0" smtClean="0"/>
              <a:t>Institution</a:t>
            </a:r>
          </a:p>
          <a:p>
            <a:pPr lvl="2"/>
            <a:r>
              <a:rPr lang="en-US" dirty="0" smtClean="0"/>
              <a:t>Browsers </a:t>
            </a:r>
          </a:p>
          <a:p>
            <a:pPr lvl="2"/>
            <a:r>
              <a:rPr lang="en-US" dirty="0" smtClean="0"/>
              <a:t>Finders</a:t>
            </a:r>
          </a:p>
          <a:p>
            <a:pPr lvl="1"/>
            <a:r>
              <a:rPr lang="en-US" dirty="0" smtClean="0"/>
              <a:t>Person</a:t>
            </a:r>
          </a:p>
          <a:p>
            <a:pPr lvl="2"/>
            <a:r>
              <a:rPr lang="en-US" dirty="0" smtClean="0"/>
              <a:t>Browsers</a:t>
            </a:r>
          </a:p>
          <a:p>
            <a:pPr lvl="2"/>
            <a:r>
              <a:rPr lang="en-US" dirty="0" smtClean="0"/>
              <a:t>Finders</a:t>
            </a:r>
          </a:p>
          <a:p>
            <a:pPr lvl="1"/>
            <a:r>
              <a:rPr lang="en-US" dirty="0" smtClean="0"/>
              <a:t>Administration (Coming Soon)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96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TSU2020">
  <a:themeElements>
    <a:clrScheme name="Westat1 1">
      <a:dk1>
        <a:srgbClr val="000000"/>
      </a:dk1>
      <a:lt1>
        <a:srgbClr val="FFFFFF"/>
      </a:lt1>
      <a:dk2>
        <a:srgbClr val="1A2A57"/>
      </a:dk2>
      <a:lt2>
        <a:srgbClr val="E7E6E6"/>
      </a:lt2>
      <a:accent1>
        <a:srgbClr val="00467F"/>
      </a:accent1>
      <a:accent2>
        <a:srgbClr val="A71C20"/>
      </a:accent2>
      <a:accent3>
        <a:srgbClr val="007E9D"/>
      </a:accent3>
      <a:accent4>
        <a:srgbClr val="FAA61A"/>
      </a:accent4>
      <a:accent5>
        <a:srgbClr val="542785"/>
      </a:accent5>
      <a:accent6>
        <a:srgbClr val="3A7B3C"/>
      </a:accent6>
      <a:hlink>
        <a:srgbClr val="0563C1"/>
      </a:hlink>
      <a:folHlink>
        <a:srgbClr val="696C6B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SU 2020 Template.potx" id="{828401BE-8D4A-4852-B1C1-A253988E4F6D}" vid="{48CED96C-37F6-4440-8450-5FBE7D8252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4E221CED93354D915E6171A0D225C3" ma:contentTypeVersion="7" ma:contentTypeDescription="Create a new document." ma:contentTypeScope="" ma:versionID="de3b9e1408a42a184f8586f132a25348">
  <xsd:schema xmlns:xsd="http://www.w3.org/2001/XMLSchema" xmlns:xs="http://www.w3.org/2001/XMLSchema" xmlns:p="http://schemas.microsoft.com/office/2006/metadata/properties" xmlns:ns2="5f3cdd47-2679-4a24-8ef2-522efbba49f1" targetNamespace="http://schemas.microsoft.com/office/2006/metadata/properties" ma:root="true" ma:fieldsID="8b2d5a5612fb0009e834c060a73b534e" ns2:_="">
    <xsd:import namespace="5f3cdd47-2679-4a24-8ef2-522efbba49f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3cdd47-2679-4a24-8ef2-522efbba49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EBA566-6986-4280-A6E6-24E8DFDC40A3}"/>
</file>

<file path=customXml/itemProps2.xml><?xml version="1.0" encoding="utf-8"?>
<ds:datastoreItem xmlns:ds="http://schemas.openxmlformats.org/officeDocument/2006/customXml" ds:itemID="{C73C631A-2BE3-40D2-84D4-9B3DEB4F93B5}"/>
</file>

<file path=customXml/itemProps3.xml><?xml version="1.0" encoding="utf-8"?>
<ds:datastoreItem xmlns:ds="http://schemas.openxmlformats.org/officeDocument/2006/customXml" ds:itemID="{BD5BDD21-CA35-4CE8-8989-3C7D1DFE90D8}"/>
</file>

<file path=docProps/app.xml><?xml version="1.0" encoding="utf-8"?>
<Properties xmlns="http://schemas.openxmlformats.org/officeDocument/2006/extended-properties" xmlns:vt="http://schemas.openxmlformats.org/officeDocument/2006/docPropsVTypes">
  <Template>CTSU 2020 Template</Template>
  <TotalTime>1008</TotalTime>
  <Words>905</Words>
  <Application>Microsoft Office PowerPoint</Application>
  <PresentationFormat>On-screen Show (16:9)</PresentationFormat>
  <Paragraphs>144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.PingFang SC Regular</vt:lpstr>
      <vt:lpstr>Arial</vt:lpstr>
      <vt:lpstr>Calibri</vt:lpstr>
      <vt:lpstr>Franklin Gothic Book</vt:lpstr>
      <vt:lpstr>Verdana</vt:lpstr>
      <vt:lpstr>Zapf Dingbats</vt:lpstr>
      <vt:lpstr>CTSU2020</vt:lpstr>
      <vt:lpstr>Regulatory Support System (RSS) Modernization Training</vt:lpstr>
      <vt:lpstr>Agenda</vt:lpstr>
      <vt:lpstr>Overview</vt:lpstr>
      <vt:lpstr>Purpose of the RSS Modernization</vt:lpstr>
      <vt:lpstr>Access</vt:lpstr>
      <vt:lpstr>Common Features Demo</vt:lpstr>
      <vt:lpstr>The Portal Demo </vt:lpstr>
      <vt:lpstr>Roster Maintenance</vt:lpstr>
      <vt:lpstr>Roster Maintenance</vt:lpstr>
      <vt:lpstr>Roster Maintenance - What is Continuing</vt:lpstr>
      <vt:lpstr>Roster Maintenance – What has Changed</vt:lpstr>
      <vt:lpstr>Roster Demo</vt:lpstr>
      <vt:lpstr>Regulatory</vt:lpstr>
      <vt:lpstr>Regulatory – What has Changed</vt:lpstr>
      <vt:lpstr>Regulatory Demo</vt:lpstr>
      <vt:lpstr>Reports</vt:lpstr>
      <vt:lpstr>Reports - What is Continuing</vt:lpstr>
      <vt:lpstr>Reports – What has Changed</vt:lpstr>
      <vt:lpstr>Reports Demo</vt:lpstr>
      <vt:lpstr>Next Steps</vt:lpstr>
      <vt:lpstr>Next Steps</vt:lpstr>
      <vt:lpstr>More Help</vt:lpstr>
      <vt:lpstr>The End</vt:lpstr>
    </vt:vector>
  </TitlesOfParts>
  <Manager/>
  <Company>Westat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CTSU Template</dc:title>
  <dc:subject>Westat Corporate PowerPoint Template</dc:subject>
  <dc:creator>Martha Hering</dc:creator>
  <cp:keywords>Westat Corporate PowerPoint Template, marketing, presentation, conference presentation, client presentation</cp:keywords>
  <dc:description/>
  <cp:lastModifiedBy>Martha Hering</cp:lastModifiedBy>
  <cp:revision>59</cp:revision>
  <cp:lastPrinted>2019-01-25T18:29:40Z</cp:lastPrinted>
  <dcterms:created xsi:type="dcterms:W3CDTF">2022-03-07T13:31:16Z</dcterms:created>
  <dcterms:modified xsi:type="dcterms:W3CDTF">2022-03-17T14:29:29Z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0x010100854E221CED93354D915E6171A0D225C3</vt:lpwstr>
  </property>
</Properties>
</file>